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75" r:id="rId2"/>
    <p:sldId id="256" r:id="rId3"/>
    <p:sldId id="262" r:id="rId4"/>
    <p:sldId id="263" r:id="rId5"/>
    <p:sldId id="258" r:id="rId6"/>
    <p:sldId id="259" r:id="rId7"/>
    <p:sldId id="260" r:id="rId8"/>
    <p:sldId id="257" r:id="rId9"/>
    <p:sldId id="265" r:id="rId10"/>
    <p:sldId id="264" r:id="rId11"/>
    <p:sldId id="273" r:id="rId12"/>
    <p:sldId id="261" r:id="rId13"/>
    <p:sldId id="270" r:id="rId14"/>
    <p:sldId id="267" r:id="rId15"/>
    <p:sldId id="282" r:id="rId16"/>
    <p:sldId id="276" r:id="rId17"/>
    <p:sldId id="281" r:id="rId18"/>
    <p:sldId id="277" r:id="rId19"/>
    <p:sldId id="278" r:id="rId20"/>
    <p:sldId id="279" r:id="rId21"/>
    <p:sldId id="280" r:id="rId22"/>
    <p:sldId id="269" r:id="rId23"/>
    <p:sldId id="268" r:id="rId24"/>
    <p:sldId id="27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1" autoAdjust="0"/>
    <p:restoredTop sz="94660"/>
  </p:normalViewPr>
  <p:slideViewPr>
    <p:cSldViewPr snapToGrid="0">
      <p:cViewPr varScale="1">
        <p:scale>
          <a:sx n="60" d="100"/>
          <a:sy n="60" d="100"/>
        </p:scale>
        <p:origin x="102"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BCE61-E80E-4DB2-9ED7-CDB3D57D22A8}" type="datetimeFigureOut">
              <a:rPr lang="en-US" smtClean="0"/>
              <a:t>10/12/2014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FD199-AB43-4543-AAAF-1664477C9D52}" type="slidenum">
              <a:rPr lang="en-US" smtClean="0"/>
              <a:t>‹#›</a:t>
            </a:fld>
            <a:endParaRPr lang="en-US"/>
          </a:p>
        </p:txBody>
      </p:sp>
    </p:spTree>
    <p:extLst>
      <p:ext uri="{BB962C8B-B14F-4D97-AF65-F5344CB8AC3E}">
        <p14:creationId xmlns:p14="http://schemas.microsoft.com/office/powerpoint/2010/main" val="14883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mmonsensemedia.org/user/register?destination=been-ther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someone@example.com?Subject=Question%20About%20Common%20Sense%20Certificatio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during transition into the session]</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1</a:t>
            </a:fld>
            <a:endParaRPr lang="en-US" dirty="0"/>
          </a:p>
        </p:txBody>
      </p:sp>
    </p:spTree>
    <p:extLst>
      <p:ext uri="{BB962C8B-B14F-4D97-AF65-F5344CB8AC3E}">
        <p14:creationId xmlns:p14="http://schemas.microsoft.com/office/powerpoint/2010/main" val="2421846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all the other information and resources,  Common Sense Media also has a blog entitled “Common Classroom” – here educators can post and share information along with the Common Sense Media staff.    The organization is also an independent advocate  for improving the media landscape for kids and families, and policy </a:t>
            </a:r>
            <a:r>
              <a:rPr lang="en-US" baseline="0" dirty="0" err="1" smtClean="0"/>
              <a:t>priorties</a:t>
            </a:r>
            <a:r>
              <a:rPr lang="en-US" baseline="0" dirty="0" smtClean="0"/>
              <a:t> can be found here.</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10</a:t>
            </a:fld>
            <a:endParaRPr lang="en-US"/>
          </a:p>
        </p:txBody>
      </p:sp>
    </p:spTree>
    <p:extLst>
      <p:ext uri="{BB962C8B-B14F-4D97-AF65-F5344CB8AC3E}">
        <p14:creationId xmlns:p14="http://schemas.microsoft.com/office/powerpoint/2010/main" val="4197867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newest</a:t>
            </a:r>
            <a:r>
              <a:rPr lang="en-US" baseline="0" dirty="0" smtClean="0"/>
              <a:t> tab added to their website is this one </a:t>
            </a:r>
            <a:r>
              <a:rPr lang="en-US" baseline="0" dirty="0" smtClean="0"/>
              <a:t>– Parent Concerns (originally, Topic </a:t>
            </a:r>
            <a:r>
              <a:rPr lang="en-US" baseline="0" dirty="0" smtClean="0"/>
              <a:t>Centers </a:t>
            </a:r>
            <a:r>
              <a:rPr lang="en-US" baseline="0" dirty="0" smtClean="0"/>
              <a:t>changed to Expert Answers changed to Parent Concerns) -  </a:t>
            </a:r>
            <a:r>
              <a:rPr lang="en-US" baseline="0" dirty="0" smtClean="0"/>
              <a:t>where you can find age-appropriate guidelines for your family and videos and articles to help with tough </a:t>
            </a:r>
            <a:r>
              <a:rPr lang="en-US" baseline="0" dirty="0" smtClean="0"/>
              <a:t>conversations.  One of the many wonderful things about this site is that they are constantly updating and improving the resources – it is definitely NOT a static website!</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11</a:t>
            </a:fld>
            <a:endParaRPr lang="en-US"/>
          </a:p>
        </p:txBody>
      </p:sp>
    </p:spTree>
    <p:extLst>
      <p:ext uri="{BB962C8B-B14F-4D97-AF65-F5344CB8AC3E}">
        <p14:creationId xmlns:p14="http://schemas.microsoft.com/office/powerpoint/2010/main" val="3379929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Source-CSM website:</a:t>
            </a:r>
          </a:p>
          <a:p>
            <a:r>
              <a:rPr lang="en-US" dirty="0" smtClean="0"/>
              <a:t>Here </a:t>
            </a:r>
            <a:r>
              <a:rPr lang="en-US" dirty="0" smtClean="0"/>
              <a:t>is the section</a:t>
            </a:r>
            <a:r>
              <a:rPr lang="en-US" baseline="0" dirty="0" smtClean="0"/>
              <a:t> with educators in mind, and you’ll see tabs that include graphite (reviews), digital citizenship curriculum,  education materials for families, information to roll out to your community, professional </a:t>
            </a:r>
            <a:r>
              <a:rPr lang="en-US" baseline="0" dirty="0" smtClean="0"/>
              <a:t>development</a:t>
            </a:r>
            <a:r>
              <a:rPr lang="en-US" baseline="0" dirty="0" smtClean="0"/>
              <a:t>, videos and blog.</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12</a:t>
            </a:fld>
            <a:endParaRPr lang="en-US"/>
          </a:p>
        </p:txBody>
      </p:sp>
    </p:spTree>
    <p:extLst>
      <p:ext uri="{BB962C8B-B14F-4D97-AF65-F5344CB8AC3E}">
        <p14:creationId xmlns:p14="http://schemas.microsoft.com/office/powerpoint/2010/main" val="952957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digital citizenship</a:t>
            </a:r>
            <a:r>
              <a:rPr lang="en-US" baseline="0" dirty="0" smtClean="0"/>
              <a:t> scope and sequence tool will help you find just the right lesson or unit of lessons for your classes – from kindergarten through high school.   Topics range from Internet safety to digital footprint to creative credit to cyberbullying.  These cross-curricular units spiral to address digital literacy and citizenship topics in an age appropriate way.   The lessons often include  handouts or videos, and are also available in Spanish.</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13</a:t>
            </a:fld>
            <a:endParaRPr lang="en-US"/>
          </a:p>
        </p:txBody>
      </p:sp>
    </p:spTree>
    <p:extLst>
      <p:ext uri="{BB962C8B-B14F-4D97-AF65-F5344CB8AC3E}">
        <p14:creationId xmlns:p14="http://schemas.microsoft.com/office/powerpoint/2010/main" val="2703032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two examples of their curriculum resources – the document on the left is a lesson for grades 3-5  and the one on the right is a family tip sheet.  Lessons are aligned with the Common Core State Standards and are interactive – using both high and low tech activities to help with Universal Design for Learning. If you Google CSM or the lesson plan names, you’ll undoubtedly find the lessons created on Prezi, </a:t>
            </a:r>
            <a:r>
              <a:rPr lang="en-US" baseline="0" dirty="0" err="1" smtClean="0"/>
              <a:t>Glogster</a:t>
            </a:r>
            <a:r>
              <a:rPr lang="en-US" baseline="0" dirty="0" smtClean="0"/>
              <a:t>, </a:t>
            </a:r>
            <a:r>
              <a:rPr lang="en-US" baseline="0" dirty="0" err="1" smtClean="0"/>
              <a:t>etc</a:t>
            </a:r>
            <a:r>
              <a:rPr lang="en-US" baseline="0" dirty="0" smtClean="0"/>
              <a:t> by other educators.</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14</a:t>
            </a:fld>
            <a:endParaRPr lang="en-US"/>
          </a:p>
        </p:txBody>
      </p:sp>
    </p:spTree>
    <p:extLst>
      <p:ext uri="{BB962C8B-B14F-4D97-AF65-F5344CB8AC3E}">
        <p14:creationId xmlns:p14="http://schemas.microsoft.com/office/powerpoint/2010/main" val="47733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printable posters, and teaching videos are available.  There are also tutorials for teachers to see the lessons being taught. </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15</a:t>
            </a:fld>
            <a:endParaRPr lang="en-US"/>
          </a:p>
        </p:txBody>
      </p:sp>
    </p:spTree>
    <p:extLst>
      <p:ext uri="{BB962C8B-B14F-4D97-AF65-F5344CB8AC3E}">
        <p14:creationId xmlns:p14="http://schemas.microsoft.com/office/powerpoint/2010/main" val="1288930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CSM Website:</a:t>
            </a:r>
          </a:p>
          <a:p>
            <a:r>
              <a:rPr lang="en-US" sz="1200" b="0" i="0" kern="1200" dirty="0" smtClean="0">
                <a:solidFill>
                  <a:schemeClr val="tx1"/>
                </a:solidFill>
                <a:effectLst/>
                <a:latin typeface="+mn-lt"/>
                <a:ea typeface="+mn-ea"/>
                <a:cs typeface="+mn-cs"/>
              </a:rPr>
              <a:t>K-12 </a:t>
            </a:r>
            <a:r>
              <a:rPr lang="en-US" sz="1200" b="0" i="0" kern="1200" dirty="0" smtClean="0">
                <a:solidFill>
                  <a:schemeClr val="tx1"/>
                </a:solidFill>
                <a:effectLst/>
                <a:latin typeface="+mn-lt"/>
                <a:ea typeface="+mn-ea"/>
                <a:cs typeface="+mn-cs"/>
              </a:rPr>
              <a:t>Online Curriculum </a:t>
            </a:r>
            <a:r>
              <a:rPr lang="en-US" sz="1200" b="0" i="0" kern="1200" dirty="0" smtClean="0">
                <a:solidFill>
                  <a:schemeClr val="tx1"/>
                </a:solidFill>
                <a:effectLst/>
                <a:latin typeface="+mn-lt"/>
                <a:ea typeface="+mn-ea"/>
                <a:cs typeface="+mn-cs"/>
              </a:rPr>
              <a:t>Training</a:t>
            </a:r>
          </a:p>
          <a:p>
            <a:r>
              <a:rPr lang="en-US" dirty="0" smtClean="0">
                <a:effectLst/>
              </a:rPr>
              <a:t>Ready </a:t>
            </a:r>
            <a:r>
              <a:rPr lang="en-US" dirty="0" smtClean="0">
                <a:effectLst/>
              </a:rPr>
              <a:t>to get started? This training will introduce you to the K-12 Digital Literacy and Citizenship Curriculum*, scope and sequence, and walk you through a few lesson plans. You'll also learn about research and background on your students' digital lives. </a:t>
            </a:r>
            <a:r>
              <a:rPr lang="en-US" b="1" dirty="0" smtClean="0">
                <a:effectLst/>
              </a:rPr>
              <a:t>Each training takes one hour to complete. </a:t>
            </a:r>
            <a:r>
              <a:rPr lang="en-US" dirty="0" smtClean="0">
                <a:effectLst/>
              </a:rPr>
              <a:t>To take the training:1. Watch the video below for your grade level.</a:t>
            </a:r>
          </a:p>
          <a:p>
            <a:r>
              <a:rPr lang="en-US" dirty="0" smtClean="0">
                <a:effectLst/>
              </a:rPr>
              <a:t>2. At the end of the video, you'll receive a link to a survey.</a:t>
            </a:r>
          </a:p>
          <a:p>
            <a:r>
              <a:rPr lang="en-US" dirty="0" smtClean="0">
                <a:effectLst/>
              </a:rPr>
              <a:t>3. Take the survey.</a:t>
            </a:r>
          </a:p>
          <a:p>
            <a:r>
              <a:rPr lang="en-US" dirty="0" smtClean="0">
                <a:effectLst/>
              </a:rPr>
              <a:t>4. At the end of the survey, you'll receive a link to a certificate you can use to document professional development hours. In order to access the certificate, you will need to have registered and </a:t>
            </a:r>
            <a:r>
              <a:rPr lang="en-US" dirty="0" smtClean="0">
                <a:effectLst/>
              </a:rPr>
              <a:t>be </a:t>
            </a:r>
            <a:r>
              <a:rPr lang="en-US" dirty="0" smtClean="0">
                <a:effectLst/>
              </a:rPr>
              <a:t>logged into Common Sense Education's site. When you register, be sure to click the "I'm an Educator" box. Registration is free. You can register </a:t>
            </a:r>
            <a:r>
              <a:rPr lang="en-US" sz="1200" u="none" strike="noStrike" kern="1200" dirty="0" smtClean="0">
                <a:solidFill>
                  <a:schemeClr val="tx1"/>
                </a:solidFill>
                <a:effectLst/>
                <a:latin typeface="+mn-lt"/>
                <a:ea typeface="+mn-ea"/>
                <a:cs typeface="+mn-cs"/>
                <a:hlinkClick r:id="rId3"/>
              </a:rPr>
              <a:t>here</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16</a:t>
            </a:fld>
            <a:endParaRPr lang="en-US" dirty="0"/>
          </a:p>
        </p:txBody>
      </p:sp>
    </p:spTree>
    <p:extLst>
      <p:ext uri="{BB962C8B-B14F-4D97-AF65-F5344CB8AC3E}">
        <p14:creationId xmlns:p14="http://schemas.microsoft.com/office/powerpoint/2010/main" val="391499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Source-CSM website: </a:t>
            </a:r>
          </a:p>
          <a:p>
            <a:r>
              <a:rPr lang="en-US" sz="1200" b="0" i="0" kern="1200" dirty="0" smtClean="0">
                <a:solidFill>
                  <a:schemeClr val="tx1"/>
                </a:solidFill>
                <a:effectLst/>
                <a:latin typeface="+mn-lt"/>
                <a:ea typeface="+mn-ea"/>
                <a:cs typeface="+mn-cs"/>
              </a:rPr>
              <a:t>Join a community of exemplary educators and schools. Apply to be Common Sense Education Certified.</a:t>
            </a:r>
          </a:p>
          <a:p>
            <a:r>
              <a:rPr lang="en-US" sz="1200" dirty="0" smtClean="0">
                <a:effectLst/>
              </a:rPr>
              <a:t>At Common Sense Education, we are proud of the educators and schools who are embracing technology safely, responsibly and effectively in service of student learning. </a:t>
            </a:r>
            <a:endParaRPr lang="en-US" dirty="0" smtClean="0">
              <a:effectLst/>
            </a:endParaRPr>
          </a:p>
          <a:p>
            <a:r>
              <a:rPr lang="en-US" sz="1200" dirty="0" smtClean="0">
                <a:effectLst/>
              </a:rPr>
              <a:t>Earn the recognition you deserve by applying to be a Common Sense Education Certified Educator or School.</a:t>
            </a:r>
            <a:endParaRPr lang="en-US" dirty="0" smtClean="0">
              <a:effectLst/>
            </a:endParaRPr>
          </a:p>
          <a:p>
            <a:r>
              <a:rPr lang="en-US" sz="1200" dirty="0" smtClean="0">
                <a:effectLst/>
              </a:rPr>
              <a:t>Digital Citizenship Certified Educators and Schools have shown a significant commitment to teaching digital citizenship to students, staff, and families.</a:t>
            </a:r>
            <a:endParaRPr lang="en-US" dirty="0" smtClean="0">
              <a:effectLst/>
            </a:endParaRPr>
          </a:p>
          <a:p>
            <a:r>
              <a:rPr lang="en-US" sz="1200" dirty="0" smtClean="0">
                <a:effectLst/>
              </a:rPr>
              <a:t>Graphite Certified Educators have contributed high-quality teacher Field Notes on Graphite and have committed to sharing their technology integration expertise throughout 2014.</a:t>
            </a:r>
            <a:endParaRPr lang="en-US" dirty="0" smtClean="0">
              <a:effectLst/>
            </a:endParaRPr>
          </a:p>
          <a:p>
            <a:r>
              <a:rPr lang="en-US" sz="1200" dirty="0" smtClean="0">
                <a:effectLst/>
              </a:rPr>
              <a:t>If you are interested in applying for certification in any of these areas, click on an image to the right to get started!</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17</a:t>
            </a:fld>
            <a:endParaRPr lang="en-US" dirty="0"/>
          </a:p>
        </p:txBody>
      </p:sp>
    </p:spTree>
    <p:extLst>
      <p:ext uri="{BB962C8B-B14F-4D97-AF65-F5344CB8AC3E}">
        <p14:creationId xmlns:p14="http://schemas.microsoft.com/office/powerpoint/2010/main" val="1860905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Source-CSM</a:t>
            </a:r>
            <a:r>
              <a:rPr lang="en-US" sz="1200" b="0" i="0" kern="1200" baseline="0" dirty="0" smtClean="0">
                <a:solidFill>
                  <a:schemeClr val="tx1"/>
                </a:solidFill>
                <a:effectLst/>
                <a:latin typeface="+mn-lt"/>
                <a:ea typeface="+mn-ea"/>
                <a:cs typeface="+mn-cs"/>
              </a:rPr>
              <a:t> </a:t>
            </a:r>
            <a:r>
              <a:rPr lang="en-US" sz="1200" b="0" i="0" kern="1200" baseline="0" smtClean="0">
                <a:solidFill>
                  <a:schemeClr val="tx1"/>
                </a:solidFill>
                <a:effectLst/>
                <a:latin typeface="+mn-lt"/>
                <a:ea typeface="+mn-ea"/>
                <a:cs typeface="+mn-cs"/>
              </a:rPr>
              <a:t>website: </a:t>
            </a:r>
            <a:r>
              <a:rPr lang="en-US" sz="1200" b="0" i="0" kern="1200" smtClean="0">
                <a:solidFill>
                  <a:schemeClr val="tx1"/>
                </a:solidFill>
                <a:effectLst/>
                <a:latin typeface="+mn-lt"/>
                <a:ea typeface="+mn-ea"/>
                <a:cs typeface="+mn-cs"/>
              </a:rPr>
              <a:t>What </a:t>
            </a:r>
            <a:r>
              <a:rPr lang="en-US" sz="1200" b="0" i="0" kern="1200" dirty="0" smtClean="0">
                <a:solidFill>
                  <a:schemeClr val="tx1"/>
                </a:solidFill>
                <a:effectLst/>
                <a:latin typeface="+mn-lt"/>
                <a:ea typeface="+mn-ea"/>
                <a:cs typeface="+mn-cs"/>
              </a:rPr>
              <a:t>are the benefits?</a:t>
            </a:r>
          </a:p>
          <a:p>
            <a:r>
              <a:rPr lang="en-US" sz="1200" b="0" i="0" kern="1200" dirty="0" smtClean="0">
                <a:solidFill>
                  <a:schemeClr val="tx1"/>
                </a:solidFill>
                <a:effectLst/>
                <a:latin typeface="+mn-lt"/>
                <a:ea typeface="+mn-ea"/>
                <a:cs typeface="+mn-cs"/>
              </a:rPr>
              <a:t>Being a Common Sense Education Certified Educator: Digital Citizenship is an official "stamp of recognition" from Common Sense Education. You will receive a digital badge that you can put in your email signature (or elsewhere) so others know about your efforts. We'll also send an email to your principal acknowledging the work that you're doing. This certification may open doors for you to speak to the press about these issues.</a:t>
            </a:r>
          </a:p>
          <a:p>
            <a:r>
              <a:rPr lang="en-US" sz="1200" b="0" i="0" kern="1200" dirty="0" smtClean="0">
                <a:solidFill>
                  <a:schemeClr val="tx1"/>
                </a:solidFill>
                <a:effectLst/>
                <a:latin typeface="+mn-lt"/>
                <a:ea typeface="+mn-ea"/>
                <a:cs typeface="+mn-cs"/>
              </a:rPr>
              <a:t>And each year, Common Sense </a:t>
            </a:r>
            <a:r>
              <a:rPr lang="en-US" sz="1200" b="0" i="0" kern="1200" dirty="0" smtClean="0">
                <a:solidFill>
                  <a:schemeClr val="tx1"/>
                </a:solidFill>
                <a:effectLst/>
                <a:latin typeface="+mn-lt"/>
                <a:ea typeface="+mn-ea"/>
                <a:cs typeface="+mn-cs"/>
              </a:rPr>
              <a:t>Education </a:t>
            </a:r>
            <a:r>
              <a:rPr lang="en-US" sz="1200" b="0" i="0" kern="1200" dirty="0" smtClean="0">
                <a:solidFill>
                  <a:schemeClr val="tx1"/>
                </a:solidFill>
                <a:effectLst/>
                <a:latin typeface="+mn-lt"/>
                <a:ea typeface="+mn-ea"/>
                <a:cs typeface="+mn-cs"/>
              </a:rPr>
              <a:t>Certified Educators are entered into a drawing to win the latest tech gadget, </a:t>
            </a:r>
            <a:r>
              <a:rPr lang="en-US" sz="1200" b="1" i="0" kern="1200" dirty="0" smtClean="0">
                <a:solidFill>
                  <a:schemeClr val="tx1"/>
                </a:solidFill>
                <a:effectLst/>
                <a:latin typeface="+mn-lt"/>
                <a:ea typeface="+mn-ea"/>
                <a:cs typeface="+mn-cs"/>
              </a:rPr>
              <a:t>like a new iPad.</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Plus, all </a:t>
            </a:r>
            <a:r>
              <a:rPr lang="en-US" sz="1200" b="1" i="0" kern="1200" dirty="0" smtClean="0">
                <a:solidFill>
                  <a:schemeClr val="tx1"/>
                </a:solidFill>
                <a:effectLst/>
                <a:latin typeface="+mn-lt"/>
                <a:ea typeface="+mn-ea"/>
                <a:cs typeface="+mn-cs"/>
              </a:rPr>
              <a:t>Common Sense Education Certified Educators: Digital Citizenship</a:t>
            </a:r>
            <a:r>
              <a:rPr lang="en-US" sz="1200" b="0" i="0" kern="1200" dirty="0" smtClean="0">
                <a:solidFill>
                  <a:schemeClr val="tx1"/>
                </a:solidFill>
                <a:effectLst/>
                <a:latin typeface="+mn-lt"/>
                <a:ea typeface="+mn-ea"/>
                <a:cs typeface="+mn-cs"/>
              </a:rPr>
              <a:t> receive*:</a:t>
            </a:r>
          </a:p>
          <a:p>
            <a:r>
              <a:rPr lang="en-US" sz="1200" b="0" i="0" kern="1200" dirty="0" smtClean="0">
                <a:solidFill>
                  <a:schemeClr val="tx1"/>
                </a:solidFill>
                <a:effectLst/>
                <a:latin typeface="+mn-lt"/>
                <a:ea typeface="+mn-ea"/>
                <a:cs typeface="+mn-cs"/>
              </a:rPr>
              <a:t>A digital citizenship poster for your classroom</a:t>
            </a:r>
          </a:p>
          <a:p>
            <a:r>
              <a:rPr lang="en-US" sz="1200" b="0" i="0" kern="1200" dirty="0" smtClean="0">
                <a:solidFill>
                  <a:schemeClr val="tx1"/>
                </a:solidFill>
                <a:effectLst/>
                <a:latin typeface="+mn-lt"/>
                <a:ea typeface="+mn-ea"/>
                <a:cs typeface="+mn-cs"/>
              </a:rPr>
              <a:t>A BPA-free, metal water bottle</a:t>
            </a:r>
          </a:p>
          <a:p>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18</a:t>
            </a:fld>
            <a:endParaRPr lang="en-US" dirty="0"/>
          </a:p>
        </p:txBody>
      </p:sp>
    </p:spTree>
    <p:extLst>
      <p:ext uri="{BB962C8B-B14F-4D97-AF65-F5344CB8AC3E}">
        <p14:creationId xmlns:p14="http://schemas.microsoft.com/office/powerpoint/2010/main" val="3367290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Source-CSM website: </a:t>
            </a:r>
            <a:r>
              <a:rPr lang="en-US" sz="1200" b="0" i="0" kern="1200" dirty="0" smtClean="0">
                <a:solidFill>
                  <a:schemeClr val="tx1"/>
                </a:solidFill>
                <a:effectLst/>
                <a:latin typeface="+mn-lt"/>
                <a:ea typeface="+mn-ea"/>
                <a:cs typeface="+mn-cs"/>
              </a:rPr>
              <a:t>How </a:t>
            </a:r>
            <a:r>
              <a:rPr lang="en-US" sz="1200" b="0" i="0" kern="1200" dirty="0" smtClean="0">
                <a:solidFill>
                  <a:schemeClr val="tx1"/>
                </a:solidFill>
                <a:effectLst/>
                <a:latin typeface="+mn-lt"/>
                <a:ea typeface="+mn-ea"/>
                <a:cs typeface="+mn-cs"/>
              </a:rPr>
              <a:t>to apply (online</a:t>
            </a:r>
            <a:r>
              <a:rPr lang="en-US" sz="1200" b="0" i="0" kern="1200" baseline="0" dirty="0" smtClean="0">
                <a:solidFill>
                  <a:schemeClr val="tx1"/>
                </a:solidFill>
                <a:effectLst/>
                <a:latin typeface="+mn-lt"/>
                <a:ea typeface="+mn-ea"/>
                <a:cs typeface="+mn-cs"/>
              </a:rPr>
              <a:t> application)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know that educators are busy, so we made it pretty easy. The application shouldn’t take more than 15 minutes to complete.</a:t>
            </a:r>
          </a:p>
          <a:p>
            <a:r>
              <a:rPr lang="en-US" sz="1200" b="0" i="0" kern="1200" dirty="0" smtClean="0">
                <a:solidFill>
                  <a:schemeClr val="tx1"/>
                </a:solidFill>
                <a:effectLst/>
                <a:latin typeface="+mn-lt"/>
                <a:ea typeface="+mn-ea"/>
                <a:cs typeface="+mn-cs"/>
              </a:rPr>
              <a:t>You'll have to attach documentation of some of your efforts, if applicable (e.g., if you hosted a parent education workshop, you could upload your promotional flyer).</a:t>
            </a:r>
          </a:p>
          <a:p>
            <a:r>
              <a:rPr lang="en-US" sz="1200" b="0" i="0" kern="1200" dirty="0" smtClean="0">
                <a:solidFill>
                  <a:schemeClr val="tx1"/>
                </a:solidFill>
                <a:effectLst/>
                <a:latin typeface="+mn-lt"/>
                <a:ea typeface="+mn-ea"/>
                <a:cs typeface="+mn-cs"/>
              </a:rPr>
              <a:t>You'll have to complete the application in one sitting, because answers aren't saved if your session ends. So start the application when you have at least 15 minutes to complete it.</a:t>
            </a:r>
          </a:p>
          <a:p>
            <a:r>
              <a:rPr lang="en-US" sz="1200" b="0" i="0" kern="1200" dirty="0" smtClean="0">
                <a:solidFill>
                  <a:schemeClr val="tx1"/>
                </a:solidFill>
                <a:effectLst/>
                <a:latin typeface="+mn-lt"/>
                <a:ea typeface="+mn-ea"/>
                <a:cs typeface="+mn-cs"/>
              </a:rPr>
              <a:t>New applications will be accepted in September 2014.</a:t>
            </a:r>
          </a:p>
          <a:p>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19</a:t>
            </a:fld>
            <a:endParaRPr lang="en-US" dirty="0"/>
          </a:p>
        </p:txBody>
      </p:sp>
    </p:spTree>
    <p:extLst>
      <p:ext uri="{BB962C8B-B14F-4D97-AF65-F5344CB8AC3E}">
        <p14:creationId xmlns:p14="http://schemas.microsoft.com/office/powerpoint/2010/main" val="30612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Good morning, my name is Melissa</a:t>
            </a:r>
            <a:r>
              <a:rPr lang="en-US" sz="1200" b="0" i="0" kern="1200" baseline="0" dirty="0" smtClean="0">
                <a:solidFill>
                  <a:schemeClr val="tx1"/>
                </a:solidFill>
                <a:effectLst/>
                <a:latin typeface="+mn-lt"/>
                <a:ea typeface="+mn-ea"/>
                <a:cs typeface="+mn-cs"/>
              </a:rPr>
              <a:t> McDonald, media specialist at Flower Hill </a:t>
            </a:r>
            <a:r>
              <a:rPr lang="en-US" sz="1200" b="0" i="0" kern="1200" baseline="0" dirty="0" smtClean="0">
                <a:solidFill>
                  <a:schemeClr val="tx1"/>
                </a:solidFill>
                <a:effectLst/>
                <a:latin typeface="+mn-lt"/>
                <a:ea typeface="+mn-ea"/>
                <a:cs typeface="+mn-cs"/>
              </a:rPr>
              <a:t>ES in Montgomery County.  </a:t>
            </a:r>
            <a:r>
              <a:rPr lang="en-US" sz="1200" b="0" i="0" kern="1200" baseline="0" dirty="0" smtClean="0">
                <a:solidFill>
                  <a:schemeClr val="tx1"/>
                </a:solidFill>
                <a:effectLst/>
                <a:latin typeface="+mn-lt"/>
                <a:ea typeface="+mn-ea"/>
                <a:cs typeface="+mn-cs"/>
              </a:rPr>
              <a:t>Our superintendent has advocated for </a:t>
            </a:r>
            <a:r>
              <a:rPr lang="en-US" sz="1200" b="0" i="1" kern="1200" baseline="0" dirty="0" err="1" smtClean="0">
                <a:solidFill>
                  <a:schemeClr val="tx1"/>
                </a:solidFill>
                <a:effectLst/>
                <a:latin typeface="+mn-lt"/>
                <a:ea typeface="+mn-ea"/>
                <a:cs typeface="+mn-cs"/>
              </a:rPr>
              <a:t>Cybercivility</a:t>
            </a:r>
            <a:r>
              <a:rPr lang="en-US" sz="1200" b="0" i="0" kern="1200" baseline="0" dirty="0" smtClean="0">
                <a:solidFill>
                  <a:schemeClr val="tx1"/>
                </a:solidFill>
                <a:effectLst/>
                <a:latin typeface="+mn-lt"/>
                <a:ea typeface="+mn-ea"/>
                <a:cs typeface="+mn-cs"/>
              </a:rPr>
              <a:t> and </a:t>
            </a:r>
            <a:r>
              <a:rPr lang="en-US" sz="1200" b="0" i="1" kern="1200" baseline="0" dirty="0" err="1" smtClean="0">
                <a:solidFill>
                  <a:schemeClr val="tx1"/>
                </a:solidFill>
                <a:effectLst/>
                <a:latin typeface="+mn-lt"/>
                <a:ea typeface="+mn-ea"/>
                <a:cs typeface="+mn-cs"/>
              </a:rPr>
              <a:t>Cybersafety</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as our school system has increased the amount of technology used in the classroom (and the marked increase of student handheld devices).   </a:t>
            </a:r>
            <a:r>
              <a:rPr lang="en-US" sz="1200" b="0" i="0" kern="1200" baseline="0" dirty="0" smtClean="0">
                <a:solidFill>
                  <a:schemeClr val="tx1"/>
                </a:solidFill>
                <a:effectLst/>
                <a:latin typeface="+mn-lt"/>
                <a:ea typeface="+mn-ea"/>
                <a:cs typeface="+mn-cs"/>
              </a:rPr>
              <a:t>I discovered </a:t>
            </a:r>
            <a:r>
              <a:rPr lang="en-US" sz="1200" b="0" i="1" kern="1200" dirty="0" smtClean="0">
                <a:solidFill>
                  <a:schemeClr val="tx1"/>
                </a:solidFill>
                <a:effectLst/>
                <a:latin typeface="+mn-lt"/>
                <a:ea typeface="+mn-ea"/>
                <a:cs typeface="+mn-cs"/>
              </a:rPr>
              <a:t>Common Sense Media </a:t>
            </a:r>
            <a:r>
              <a:rPr lang="en-US" sz="1200" b="0" i="0" kern="1200" dirty="0" smtClean="0">
                <a:solidFill>
                  <a:schemeClr val="tx1"/>
                </a:solidFill>
                <a:effectLst/>
                <a:latin typeface="+mn-lt"/>
                <a:ea typeface="+mn-ea"/>
                <a:cs typeface="+mn-cs"/>
              </a:rPr>
              <a:t>a couple</a:t>
            </a:r>
            <a:r>
              <a:rPr lang="en-US" sz="1200" b="0" i="0" kern="1200" baseline="0" dirty="0" smtClean="0">
                <a:solidFill>
                  <a:schemeClr val="tx1"/>
                </a:solidFill>
                <a:effectLst/>
                <a:latin typeface="+mn-lt"/>
                <a:ea typeface="+mn-ea"/>
                <a:cs typeface="+mn-cs"/>
              </a:rPr>
              <a:t> of years ago, and have been using the website resources to help teach my students digital citizenship, and recently became a CSM certified educator. </a:t>
            </a:r>
            <a:r>
              <a:rPr lang="en-US" sz="1200" b="0" i="0" kern="1200" dirty="0" smtClean="0">
                <a:solidFill>
                  <a:schemeClr val="tx1"/>
                </a:solidFill>
                <a:effectLst/>
                <a:latin typeface="+mn-lt"/>
                <a:ea typeface="+mn-ea"/>
                <a:cs typeface="+mn-cs"/>
              </a:rPr>
              <a:t>Digital</a:t>
            </a:r>
            <a:r>
              <a:rPr lang="en-US" sz="1200" b="0" i="0" kern="1200" baseline="0" dirty="0" smtClean="0">
                <a:solidFill>
                  <a:schemeClr val="tx1"/>
                </a:solidFill>
                <a:effectLst/>
                <a:latin typeface="+mn-lt"/>
                <a:ea typeface="+mn-ea"/>
                <a:cs typeface="+mn-cs"/>
              </a:rPr>
              <a:t> Citizenship is a must-have skill for our students of they are to be successful in our global community. Today I will be giving you a quick tour of the site and introduce some of the many resources available to you for </a:t>
            </a:r>
            <a:r>
              <a:rPr lang="en-US" sz="1200" b="0" i="0" kern="1200" baseline="0" dirty="0" smtClean="0">
                <a:solidFill>
                  <a:schemeClr val="tx1"/>
                </a:solidFill>
                <a:effectLst/>
                <a:latin typeface="+mn-lt"/>
                <a:ea typeface="+mn-ea"/>
                <a:cs typeface="+mn-cs"/>
              </a:rPr>
              <a:t>free - including how to become a Common Sense Media Certified Educator.</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2</a:t>
            </a:fld>
            <a:endParaRPr lang="en-US"/>
          </a:p>
        </p:txBody>
      </p:sp>
    </p:spTree>
    <p:extLst>
      <p:ext uri="{BB962C8B-B14F-4D97-AF65-F5344CB8AC3E}">
        <p14:creationId xmlns:p14="http://schemas.microsoft.com/office/powerpoint/2010/main" val="3171105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Source-CSM website:  </a:t>
            </a:r>
            <a:r>
              <a:rPr lang="en-US" sz="1200" b="0" i="0" kern="1200" dirty="0" smtClean="0">
                <a:solidFill>
                  <a:schemeClr val="tx1"/>
                </a:solidFill>
                <a:effectLst/>
                <a:latin typeface="+mn-lt"/>
                <a:ea typeface="+mn-ea"/>
                <a:cs typeface="+mn-cs"/>
              </a:rPr>
              <a:t>What are the benefits?</a:t>
            </a:r>
          </a:p>
          <a:p>
            <a:r>
              <a:rPr lang="en-US" sz="1200" b="0" i="0" kern="1200" dirty="0" smtClean="0">
                <a:solidFill>
                  <a:schemeClr val="tx1"/>
                </a:solidFill>
                <a:effectLst/>
                <a:latin typeface="+mn-lt"/>
                <a:ea typeface="+mn-ea"/>
                <a:cs typeface="+mn-cs"/>
              </a:rPr>
              <a:t>Being a Common Sense Education Certified School: Digital Citizenship is an official "stamp of recognition" from Common Sense Education. It's our hope that acknowledging your hard work will not only strengthen the perception of your school in your community (and beyond!) but will also inspire other schools to get involved in teaching digital literacy and citizenship.</a:t>
            </a:r>
          </a:p>
          <a:p>
            <a:r>
              <a:rPr lang="en-US" sz="1200" b="0" i="0" kern="1200" dirty="0" smtClean="0">
                <a:solidFill>
                  <a:schemeClr val="tx1"/>
                </a:solidFill>
                <a:effectLst/>
                <a:latin typeface="+mn-lt"/>
                <a:ea typeface="+mn-ea"/>
                <a:cs typeface="+mn-cs"/>
              </a:rPr>
              <a:t>So you can let your community know that you're a Common Sense Education Certified School, we'll send you a:</a:t>
            </a:r>
          </a:p>
          <a:p>
            <a:r>
              <a:rPr lang="en-US" sz="1200" b="0" i="0" kern="1200" dirty="0" smtClean="0">
                <a:solidFill>
                  <a:schemeClr val="tx1"/>
                </a:solidFill>
                <a:effectLst/>
                <a:latin typeface="+mn-lt"/>
                <a:ea typeface="+mn-ea"/>
                <a:cs typeface="+mn-cs"/>
              </a:rPr>
              <a:t>Digital badge to be displayed on your website, email signatures, and elsewhere</a:t>
            </a:r>
          </a:p>
          <a:p>
            <a:r>
              <a:rPr lang="en-US" sz="1200" b="0" i="0" kern="1200" dirty="0" smtClean="0">
                <a:solidFill>
                  <a:schemeClr val="tx1"/>
                </a:solidFill>
                <a:effectLst/>
                <a:latin typeface="+mn-lt"/>
                <a:ea typeface="+mn-ea"/>
                <a:cs typeface="+mn-cs"/>
              </a:rPr>
              <a:t>Vinyl school banner*</a:t>
            </a:r>
          </a:p>
          <a:p>
            <a:r>
              <a:rPr lang="en-US" sz="1200" b="0" i="0" kern="1200" dirty="0" smtClean="0">
                <a:solidFill>
                  <a:schemeClr val="tx1"/>
                </a:solidFill>
                <a:effectLst/>
                <a:latin typeface="+mn-lt"/>
                <a:ea typeface="+mn-ea"/>
                <a:cs typeface="+mn-cs"/>
              </a:rPr>
              <a:t>Letter that you can send to your district superintendent</a:t>
            </a:r>
          </a:p>
          <a:p>
            <a:r>
              <a:rPr lang="en-US" sz="1200" b="0" i="0" kern="1200" dirty="0" smtClean="0">
                <a:solidFill>
                  <a:schemeClr val="tx1"/>
                </a:solidFill>
                <a:effectLst/>
                <a:latin typeface="+mn-lt"/>
                <a:ea typeface="+mn-ea"/>
                <a:cs typeface="+mn-cs"/>
              </a:rPr>
              <a:t>Press release template that you can share with your local newspaper</a:t>
            </a:r>
          </a:p>
          <a:p>
            <a:r>
              <a:rPr lang="en-US" sz="1200" b="0" i="0" kern="1200" dirty="0" smtClean="0">
                <a:solidFill>
                  <a:schemeClr val="tx1"/>
                </a:solidFill>
                <a:effectLst/>
                <a:latin typeface="+mn-lt"/>
                <a:ea typeface="+mn-ea"/>
                <a:cs typeface="+mn-cs"/>
              </a:rPr>
              <a:t>And if you give permission, Common Sense Education will:</a:t>
            </a:r>
          </a:p>
          <a:p>
            <a:r>
              <a:rPr lang="en-US" sz="1200" b="0" i="0" kern="1200" dirty="0" smtClean="0">
                <a:solidFill>
                  <a:schemeClr val="tx1"/>
                </a:solidFill>
                <a:effectLst/>
                <a:latin typeface="+mn-lt"/>
                <a:ea typeface="+mn-ea"/>
                <a:cs typeface="+mn-cs"/>
              </a:rPr>
              <a:t>List your school name on our website</a:t>
            </a:r>
          </a:p>
          <a:p>
            <a:r>
              <a:rPr lang="en-US" sz="1200" b="0" i="0" kern="1200" dirty="0" smtClean="0">
                <a:solidFill>
                  <a:schemeClr val="tx1"/>
                </a:solidFill>
                <a:effectLst/>
                <a:latin typeface="+mn-lt"/>
                <a:ea typeface="+mn-ea"/>
                <a:cs typeface="+mn-cs"/>
              </a:rPr>
              <a:t>Include the name of your school in a major education magazine advertisement celebrating your accomplishments</a:t>
            </a:r>
          </a:p>
          <a:p>
            <a:r>
              <a:rPr lang="en-US" sz="1200" b="0" i="0" kern="1200" dirty="0" smtClean="0">
                <a:solidFill>
                  <a:schemeClr val="tx1"/>
                </a:solidFill>
                <a:effectLst/>
                <a:latin typeface="+mn-lt"/>
                <a:ea typeface="+mn-ea"/>
                <a:cs typeface="+mn-cs"/>
              </a:rPr>
              <a:t>Send a letter to your state Department of Education recognizing your school as having met the Common Sense Education Certified School criteria</a:t>
            </a:r>
          </a:p>
          <a:p>
            <a:r>
              <a:rPr lang="en-US" sz="1200" b="0" i="0" kern="1200" dirty="0" smtClean="0">
                <a:solidFill>
                  <a:schemeClr val="tx1"/>
                </a:solidFill>
                <a:effectLst/>
                <a:latin typeface="+mn-lt"/>
                <a:ea typeface="+mn-ea"/>
                <a:cs typeface="+mn-cs"/>
              </a:rPr>
              <a:t>*Due to the high cost of shipping, we are unable to send this item to certified schools outside of the US. We apologize for any inconvenience. Please send us an email at </a:t>
            </a:r>
            <a:r>
              <a:rPr lang="en-US" sz="1200" b="0" i="0" u="none" strike="noStrike" kern="1200" dirty="0" smtClean="0">
                <a:solidFill>
                  <a:schemeClr val="tx1"/>
                </a:solidFill>
                <a:effectLst/>
                <a:latin typeface="+mn-lt"/>
                <a:ea typeface="+mn-ea"/>
                <a:cs typeface="+mn-cs"/>
                <a:hlinkClick r:id="rId3"/>
              </a:rPr>
              <a:t>schools@commonsense.org</a:t>
            </a:r>
            <a:r>
              <a:rPr lang="en-US" sz="1200" b="0" i="0" kern="1200" dirty="0" smtClean="0">
                <a:solidFill>
                  <a:schemeClr val="tx1"/>
                </a:solidFill>
                <a:effectLst/>
                <a:latin typeface="+mn-lt"/>
                <a:ea typeface="+mn-ea"/>
                <a:cs typeface="+mn-cs"/>
              </a:rPr>
              <a:t> with any questions.</a:t>
            </a:r>
          </a:p>
          <a:p>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20</a:t>
            </a:fld>
            <a:endParaRPr lang="en-US" dirty="0"/>
          </a:p>
        </p:txBody>
      </p:sp>
    </p:spTree>
    <p:extLst>
      <p:ext uri="{BB962C8B-B14F-4D97-AF65-F5344CB8AC3E}">
        <p14:creationId xmlns:p14="http://schemas.microsoft.com/office/powerpoint/2010/main" val="3668182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Source-CSM website:  </a:t>
            </a:r>
            <a:r>
              <a:rPr lang="en-US" sz="1200" b="0" i="0" kern="1200" dirty="0" smtClean="0">
                <a:solidFill>
                  <a:schemeClr val="tx1"/>
                </a:solidFill>
                <a:effectLst/>
                <a:latin typeface="+mn-lt"/>
                <a:ea typeface="+mn-ea"/>
                <a:cs typeface="+mn-cs"/>
              </a:rPr>
              <a:t>Common Sense Education is now accepting applications from educators interested in contributing high-quality Field Notes throughout the year as members of an exceptional group we call Common Sense Education Certified Educators: Graphite. This group is composed of educators who are deeply knowledgeable about, and actively using a range of technologies with students. Ready to share valuable insights with a global audience? Apply today to be a part of this exciting program. </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21</a:t>
            </a:fld>
            <a:endParaRPr lang="en-US" dirty="0"/>
          </a:p>
        </p:txBody>
      </p:sp>
    </p:spTree>
    <p:extLst>
      <p:ext uri="{BB962C8B-B14F-4D97-AF65-F5344CB8AC3E}">
        <p14:creationId xmlns:p14="http://schemas.microsoft.com/office/powerpoint/2010/main" val="2424753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too many resources available</a:t>
            </a:r>
            <a:r>
              <a:rPr lang="en-US" baseline="0" dirty="0" smtClean="0"/>
              <a:t> on the Common Sense Media website to discuss today in detail, but wanted to give you a list of the resources with educators in mind.   These not only include a complete set of lesson plans for K-12, but also reviews, handouts, professional development, videos, and blogs. </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22</a:t>
            </a:fld>
            <a:endParaRPr lang="en-US" dirty="0"/>
          </a:p>
        </p:txBody>
      </p:sp>
    </p:spTree>
    <p:extLst>
      <p:ext uri="{BB962C8B-B14F-4D97-AF65-F5344CB8AC3E}">
        <p14:creationId xmlns:p14="http://schemas.microsoft.com/office/powerpoint/2010/main" val="3956409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lots of things I like about CSM.  The curriculum aligns with the Common Core State Standards, and it easily integrates with </a:t>
            </a:r>
            <a:r>
              <a:rPr lang="en-US" baseline="0" dirty="0" smtClean="0"/>
              <a:t>the Common Core State Standard, </a:t>
            </a:r>
            <a:r>
              <a:rPr lang="en-US" baseline="0" dirty="0" smtClean="0"/>
              <a:t>and the lessons are age appropriate.  I like that that there are lost of resources available for both educators and parents – students, too!  For example, you can easily put together a presentation for parents, students, or school community with the information available. Becoming a certified educator is painless, and best of all, the information available is comprehensive and free!</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23</a:t>
            </a:fld>
            <a:endParaRPr lang="en-US" dirty="0"/>
          </a:p>
        </p:txBody>
      </p:sp>
    </p:spTree>
    <p:extLst>
      <p:ext uri="{BB962C8B-B14F-4D97-AF65-F5344CB8AC3E}">
        <p14:creationId xmlns:p14="http://schemas.microsoft.com/office/powerpoint/2010/main" val="748591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for </a:t>
            </a:r>
            <a:r>
              <a:rPr lang="en-US" baseline="0" dirty="0" smtClean="0"/>
              <a:t>more information, please feel free to email me directly, or visit any of the websites listed here.   This slide show </a:t>
            </a:r>
            <a:r>
              <a:rPr lang="en-US" baseline="0" dirty="0" smtClean="0"/>
              <a:t>is also available on the MASL conference resources page.</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24</a:t>
            </a:fld>
            <a:endParaRPr lang="en-US"/>
          </a:p>
        </p:txBody>
      </p:sp>
    </p:spTree>
    <p:extLst>
      <p:ext uri="{BB962C8B-B14F-4D97-AF65-F5344CB8AC3E}">
        <p14:creationId xmlns:p14="http://schemas.microsoft.com/office/powerpoint/2010/main" val="149022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mission of Common</a:t>
            </a:r>
            <a:r>
              <a:rPr lang="en-US" baseline="0" dirty="0" smtClean="0"/>
              <a:t> Sense Media is to improve the lives of kids and families by providing trustworthy information, education, and independent voice to thrive in a world of media and technology.  As they state here, they exist because our nation’s children spend more time with media and digital activities than they do with their families which profoundly impacts their social, emotional, and physical development.  They are a non-partisan, not-for-profit organization that provides a plethora of important information about digital citizenship.</a:t>
            </a:r>
          </a:p>
          <a:p>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3</a:t>
            </a:fld>
            <a:endParaRPr lang="en-US"/>
          </a:p>
        </p:txBody>
      </p:sp>
    </p:spTree>
    <p:extLst>
      <p:ext uri="{BB962C8B-B14F-4D97-AF65-F5344CB8AC3E}">
        <p14:creationId xmlns:p14="http://schemas.microsoft.com/office/powerpoint/2010/main" val="77191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a:t>
            </a:r>
            <a:r>
              <a:rPr lang="en-US" baseline="0" dirty="0" smtClean="0"/>
              <a:t> Sense Media has 10 beliefs, and the three I believe are most pertinent to us as media specialist are these:</a:t>
            </a:r>
          </a:p>
          <a:p>
            <a:pPr marL="228600" indent="-228600">
              <a:buAutoNum type="arabicPeriod" startAt="3"/>
            </a:pPr>
            <a:r>
              <a:rPr lang="en-US" baseline="0" dirty="0" smtClean="0"/>
              <a:t>We believe in teaching our kids to be savvy, respectful, and responsible media interpreters, creators, and communicators.  We can’t cover their eyes, but we can teach them to see. </a:t>
            </a:r>
          </a:p>
          <a:p>
            <a:pPr marL="228600" indent="-228600">
              <a:buAutoNum type="arabicPeriod" startAt="3"/>
            </a:pPr>
            <a:r>
              <a:rPr lang="en-US" baseline="0" dirty="0" smtClean="0"/>
              <a:t>Everyone is different but all need information.</a:t>
            </a:r>
          </a:p>
          <a:p>
            <a:pPr marL="228600" indent="-228600">
              <a:buAutoNum type="arabicPeriod" startAt="3"/>
            </a:pPr>
            <a:r>
              <a:rPr lang="en-US" baseline="0" dirty="0" smtClean="0"/>
              <a:t>We need to teach responsible, ethical behavior online.</a:t>
            </a:r>
            <a:endParaRPr lang="en-US" dirty="0" smtClean="0"/>
          </a:p>
          <a:p>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4</a:t>
            </a:fld>
            <a:endParaRPr lang="en-US"/>
          </a:p>
        </p:txBody>
      </p:sp>
    </p:spTree>
    <p:extLst>
      <p:ext uri="{BB962C8B-B14F-4D97-AF65-F5344CB8AC3E}">
        <p14:creationId xmlns:p14="http://schemas.microsoft.com/office/powerpoint/2010/main" val="206466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home page is chock full of tabs and links to top picks, best apps &amp; games, videos, blogs, educator resources, and advocacy.  I will give you a quick tour of the website and introduce the information under many of the tabs.</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5</a:t>
            </a:fld>
            <a:endParaRPr lang="en-US"/>
          </a:p>
        </p:txBody>
      </p:sp>
    </p:spTree>
    <p:extLst>
      <p:ext uri="{BB962C8B-B14F-4D97-AF65-F5344CB8AC3E}">
        <p14:creationId xmlns:p14="http://schemas.microsoft.com/office/powerpoint/2010/main" val="232406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reviews tab helps parents and educators find appropriate movies, books, apps, TV shows, websites, video games, and music.  With the roll out of Google for Education, these reviews are especially timely and important.   Note that the reviews can be sorted by age, entertainment type, topic, parent recommended, and popular for kids.  You may consider sharing this with your students to help them evaluate the Google Apps they will soon be using!</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6</a:t>
            </a:fld>
            <a:endParaRPr lang="en-US"/>
          </a:p>
        </p:txBody>
      </p:sp>
    </p:spTree>
    <p:extLst>
      <p:ext uri="{BB962C8B-B14F-4D97-AF65-F5344CB8AC3E}">
        <p14:creationId xmlns:p14="http://schemas.microsoft.com/office/powerpoint/2010/main" val="2192788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Top Pick</a:t>
            </a:r>
            <a:r>
              <a:rPr lang="en-US" baseline="0" dirty="0" smtClean="0"/>
              <a:t> tab review and recommends movies, games, apps, websites, etc.   The example here is movies and they can be sorted by age, as well as by themes such as movies with strong female characters  or best sleepover movies.   These tabs seem to be more geared to family’s vs educators – but telling parents about this site is one great way to reach out to your school community.</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7</a:t>
            </a:fld>
            <a:endParaRPr lang="en-US"/>
          </a:p>
        </p:txBody>
      </p:sp>
    </p:spTree>
    <p:extLst>
      <p:ext uri="{BB962C8B-B14F-4D97-AF65-F5344CB8AC3E}">
        <p14:creationId xmlns:p14="http://schemas.microsoft.com/office/powerpoint/2010/main" val="76271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CSM</a:t>
            </a:r>
            <a:r>
              <a:rPr lang="en-US" baseline="0" dirty="0" smtClean="0"/>
              <a:t> has a tab with recommendations for apps and websites.   Reviews are by CMS staff and members of the  Digital Passport for kids, which incorporates videos and games to supplement the digital citizenship curriculum.   I use this online tool in one of my media center independent learning centers.   </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8</a:t>
            </a:fld>
            <a:endParaRPr lang="en-US"/>
          </a:p>
        </p:txBody>
      </p:sp>
    </p:spTree>
    <p:extLst>
      <p:ext uri="{BB962C8B-B14F-4D97-AF65-F5344CB8AC3E}">
        <p14:creationId xmlns:p14="http://schemas.microsoft.com/office/powerpoint/2010/main" val="28470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Apps &amp; Games tab reviews more educational</a:t>
            </a:r>
            <a:r>
              <a:rPr lang="en-US" baseline="0" dirty="0" smtClean="0"/>
              <a:t>  or academic  programs – these can be sorted by age, subject, or type (such as road trip apps or puzzle apps).  Reviews are posted by their staff of experts.  </a:t>
            </a:r>
            <a:endParaRPr lang="en-US" dirty="0"/>
          </a:p>
        </p:txBody>
      </p:sp>
      <p:sp>
        <p:nvSpPr>
          <p:cNvPr id="4" name="Slide Number Placeholder 3"/>
          <p:cNvSpPr>
            <a:spLocks noGrp="1"/>
          </p:cNvSpPr>
          <p:nvPr>
            <p:ph type="sldNum" sz="quarter" idx="10"/>
          </p:nvPr>
        </p:nvSpPr>
        <p:spPr/>
        <p:txBody>
          <a:bodyPr/>
          <a:lstStyle/>
          <a:p>
            <a:fld id="{E7CFD199-AB43-4543-AAAF-1664477C9D52}" type="slidenum">
              <a:rPr lang="en-US" smtClean="0"/>
              <a:t>9</a:t>
            </a:fld>
            <a:endParaRPr lang="en-US"/>
          </a:p>
        </p:txBody>
      </p:sp>
    </p:spTree>
    <p:extLst>
      <p:ext uri="{BB962C8B-B14F-4D97-AF65-F5344CB8AC3E}">
        <p14:creationId xmlns:p14="http://schemas.microsoft.com/office/powerpoint/2010/main" val="58423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rgbZAWnOWOo"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ommonsensemedia.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Melissa_A_McDonald@mcpsmd.org" TargetMode="External"/><Relationship Id="rId5" Type="http://schemas.openxmlformats.org/officeDocument/2006/relationships/hyperlink" Target="http://www.livebinders.com/play/play?id=1246553&amp;backurl=/shelf/my" TargetMode="External"/><Relationship Id="rId4" Type="http://schemas.openxmlformats.org/officeDocument/2006/relationships/hyperlink" Target="http://www.montgomeryschoolsmd.org/cybercivil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0218"/>
            <a:ext cx="8596668" cy="1320800"/>
          </a:xfrm>
        </p:spPr>
        <p:txBody>
          <a:bodyPr/>
          <a:lstStyle/>
          <a:p>
            <a:r>
              <a:rPr lang="en-US" dirty="0" smtClean="0">
                <a:effectLst>
                  <a:outerShdw blurRad="38100" dist="38100" dir="2700000" algn="tl">
                    <a:srgbClr val="000000">
                      <a:alpha val="43137"/>
                    </a:srgbClr>
                  </a:outerShdw>
                </a:effectLst>
              </a:rPr>
              <a:t>Pause and Think Online</a:t>
            </a:r>
            <a:endParaRPr lang="en-US" dirty="0">
              <a:effectLst>
                <a:outerShdw blurRad="38100" dist="38100" dir="2700000" algn="tl">
                  <a:srgbClr val="000000">
                    <a:alpha val="43137"/>
                  </a:srgbClr>
                </a:outerShdw>
              </a:effectLst>
            </a:endParaRPr>
          </a:p>
        </p:txBody>
      </p:sp>
      <p:pic>
        <p:nvPicPr>
          <p:cNvPr id="4" name="rgbZAWnOWOo"/>
          <p:cNvPicPr>
            <a:picLocks noGrp="1" noRot="1" noChangeAspect="1"/>
          </p:cNvPicPr>
          <p:nvPr>
            <p:ph idx="1"/>
            <a:videoFile r:link="rId1"/>
          </p:nvPr>
        </p:nvPicPr>
        <p:blipFill>
          <a:blip r:embed="rId4"/>
          <a:stretch>
            <a:fillRect/>
          </a:stretch>
        </p:blipFill>
        <p:spPr>
          <a:xfrm>
            <a:off x="1076032" y="1514764"/>
            <a:ext cx="7799271" cy="4761345"/>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984993"/>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90" y="465221"/>
            <a:ext cx="6576973" cy="495069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4657455" y="1425993"/>
            <a:ext cx="6998815" cy="5432007"/>
          </a:xfrm>
          <a:prstGeom prst="rect">
            <a:avLst/>
          </a:prstGeom>
        </p:spPr>
      </p:pic>
    </p:spTree>
    <p:extLst>
      <p:ext uri="{BB962C8B-B14F-4D97-AF65-F5344CB8AC3E}">
        <p14:creationId xmlns:p14="http://schemas.microsoft.com/office/powerpoint/2010/main" val="1057846468"/>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5402" y="199433"/>
            <a:ext cx="4422813" cy="327420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5031486" y="199434"/>
            <a:ext cx="5014987" cy="312128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3651" y="1433035"/>
            <a:ext cx="7693285" cy="5056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8605512"/>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62" y="257426"/>
            <a:ext cx="8128047" cy="62992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2770144"/>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1757" y="575829"/>
            <a:ext cx="9544050" cy="5810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384234"/>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764075">
            <a:off x="5359112" y="337309"/>
            <a:ext cx="4584989" cy="609025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rot="21351954">
            <a:off x="577993" y="279198"/>
            <a:ext cx="4905375" cy="6410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1689333"/>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Posters &amp; Videos</a:t>
            </a:r>
            <a:endParaRPr lang="en-US" dirty="0">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a:blip r:embed="rId3"/>
          <a:stretch>
            <a:fillRect/>
          </a:stretch>
        </p:blipFill>
        <p:spPr>
          <a:xfrm rot="21114883">
            <a:off x="990125" y="1707916"/>
            <a:ext cx="3647789" cy="4705718"/>
          </a:xfrm>
          <a:prstGeom prst="rect">
            <a:avLst/>
          </a:prstGeom>
          <a:ln>
            <a:noFill/>
          </a:ln>
          <a:effectLst>
            <a:outerShdw blurRad="292100" dist="139700" dir="2700000" algn="tl" rotWithShape="0">
              <a:srgbClr val="333333">
                <a:alpha val="65000"/>
              </a:srgbClr>
            </a:outerShdw>
          </a:effectLst>
        </p:spPr>
      </p:pic>
      <p:pic>
        <p:nvPicPr>
          <p:cNvPr id="5" name="Content Placeholder 4"/>
          <p:cNvPicPr>
            <a:picLocks noGrp="1" noChangeAspect="1"/>
          </p:cNvPicPr>
          <p:nvPr>
            <p:ph sz="half" idx="2"/>
          </p:nvPr>
        </p:nvPicPr>
        <p:blipFill>
          <a:blip r:embed="rId4"/>
          <a:stretch>
            <a:fillRect/>
          </a:stretch>
        </p:blipFill>
        <p:spPr>
          <a:xfrm>
            <a:off x="5115958" y="1930400"/>
            <a:ext cx="5814460" cy="3571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6414568"/>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Curriculum Training</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677334" y="2333192"/>
            <a:ext cx="8934450" cy="2752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7156879"/>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Common Sense Media Educator Certification</a:t>
            </a:r>
            <a:endParaRPr lang="en-US" dirty="0"/>
          </a:p>
        </p:txBody>
      </p:sp>
      <p:pic>
        <p:nvPicPr>
          <p:cNvPr id="4" name="Picture 3"/>
          <p:cNvPicPr>
            <a:picLocks noChangeAspect="1"/>
          </p:cNvPicPr>
          <p:nvPr/>
        </p:nvPicPr>
        <p:blipFill>
          <a:blip r:embed="rId3"/>
          <a:stretch>
            <a:fillRect/>
          </a:stretch>
        </p:blipFill>
        <p:spPr>
          <a:xfrm>
            <a:off x="803216" y="2307214"/>
            <a:ext cx="8344904" cy="33350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797603"/>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81855" y="415638"/>
            <a:ext cx="9080852" cy="5621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9524367"/>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9773" y="0"/>
            <a:ext cx="9906000" cy="6362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6883635"/>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760298"/>
            <a:ext cx="7766936" cy="1646302"/>
          </a:xfrm>
        </p:spPr>
        <p:txBody>
          <a:bodyPr/>
          <a:lstStyle/>
          <a:p>
            <a:r>
              <a:rPr lang="en-US" dirty="0" smtClean="0">
                <a:effectLst>
                  <a:outerShdw blurRad="38100" dist="38100" dir="2700000" algn="tl">
                    <a:srgbClr val="000000">
                      <a:alpha val="43137"/>
                    </a:srgbClr>
                  </a:outerShdw>
                </a:effectLst>
              </a:rPr>
              <a:t>Common</a:t>
            </a:r>
            <a:r>
              <a:rPr lang="en-US" dirty="0" smtClean="0"/>
              <a:t> </a:t>
            </a:r>
            <a:r>
              <a:rPr lang="en-US" dirty="0" smtClean="0">
                <a:effectLst>
                  <a:outerShdw blurRad="38100" dist="38100" dir="2700000" algn="tl">
                    <a:srgbClr val="000000">
                      <a:alpha val="43137"/>
                    </a:srgbClr>
                  </a:outerShdw>
                </a:effectLst>
              </a:rPr>
              <a:t>Sense Media </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b="1"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21" y="5444837"/>
            <a:ext cx="2425650" cy="1318642"/>
          </a:xfrm>
          <a:prstGeom prst="rect">
            <a:avLst/>
          </a:prstGeom>
        </p:spPr>
      </p:pic>
      <p:sp>
        <p:nvSpPr>
          <p:cNvPr id="5" name="Rectangle 4"/>
          <p:cNvSpPr/>
          <p:nvPr/>
        </p:nvSpPr>
        <p:spPr>
          <a:xfrm>
            <a:off x="2702671" y="3389647"/>
            <a:ext cx="7020339" cy="369332"/>
          </a:xfrm>
          <a:prstGeom prst="rect">
            <a:avLst/>
          </a:prstGeom>
        </p:spPr>
        <p:txBody>
          <a:bodyPr wrap="square">
            <a:spAutoFit/>
          </a:bodyPr>
          <a:lstStyle/>
          <a:p>
            <a:r>
              <a:rPr lang="en-US" dirty="0">
                <a:solidFill>
                  <a:srgbClr val="535353"/>
                </a:solidFill>
                <a:latin typeface="MuseoSansBold"/>
              </a:rPr>
              <a:t>We rate, educate, and advocate for kids, families, and </a:t>
            </a:r>
            <a:r>
              <a:rPr lang="en-US" dirty="0" smtClean="0">
                <a:solidFill>
                  <a:srgbClr val="535353"/>
                </a:solidFill>
                <a:latin typeface="MuseoSansBold"/>
              </a:rPr>
              <a:t>schools!</a:t>
            </a:r>
            <a:endParaRPr lang="en-US" dirty="0"/>
          </a:p>
        </p:txBody>
      </p:sp>
      <p:sp>
        <p:nvSpPr>
          <p:cNvPr id="6" name="TextBox 5"/>
          <p:cNvSpPr txBox="1"/>
          <p:nvPr/>
        </p:nvSpPr>
        <p:spPr>
          <a:xfrm>
            <a:off x="3678640" y="4599282"/>
            <a:ext cx="5880136" cy="1200329"/>
          </a:xfrm>
          <a:prstGeom prst="rect">
            <a:avLst/>
          </a:prstGeom>
          <a:noFill/>
        </p:spPr>
        <p:txBody>
          <a:bodyPr wrap="none" rtlCol="0">
            <a:spAutoFit/>
          </a:bodyPr>
          <a:lstStyle/>
          <a:p>
            <a:pPr algn="r"/>
            <a:r>
              <a:rPr lang="en-US" dirty="0" smtClean="0">
                <a:solidFill>
                  <a:schemeClr val="accent1"/>
                </a:solidFill>
              </a:rPr>
              <a:t>Presented by Melissa A. McDonald</a:t>
            </a:r>
          </a:p>
          <a:p>
            <a:pPr algn="r"/>
            <a:r>
              <a:rPr lang="en-US" dirty="0" smtClean="0">
                <a:solidFill>
                  <a:schemeClr val="accent1"/>
                </a:solidFill>
              </a:rPr>
              <a:t>Media Specialist, Flower Hill Elementary </a:t>
            </a:r>
            <a:r>
              <a:rPr lang="en-US" dirty="0" smtClean="0">
                <a:solidFill>
                  <a:schemeClr val="accent1"/>
                </a:solidFill>
              </a:rPr>
              <a:t>School (MCPS)</a:t>
            </a:r>
            <a:endParaRPr lang="en-US" dirty="0" smtClean="0">
              <a:solidFill>
                <a:schemeClr val="accent1"/>
              </a:solidFill>
            </a:endParaRPr>
          </a:p>
          <a:p>
            <a:pPr algn="r"/>
            <a:r>
              <a:rPr lang="en-US" dirty="0" smtClean="0">
                <a:solidFill>
                  <a:schemeClr val="accent1"/>
                </a:solidFill>
              </a:rPr>
              <a:t>Maryland Association of School Librarians Conference </a:t>
            </a:r>
          </a:p>
          <a:p>
            <a:pPr algn="r"/>
            <a:r>
              <a:rPr lang="en-US" dirty="0" smtClean="0">
                <a:solidFill>
                  <a:schemeClr val="accent1"/>
                </a:solidFill>
              </a:rPr>
              <a:t>October 17, 2014</a:t>
            </a:r>
            <a:endParaRPr lang="en-US" dirty="0">
              <a:solidFill>
                <a:schemeClr val="accent1"/>
              </a:solidFill>
            </a:endParaRPr>
          </a:p>
        </p:txBody>
      </p:sp>
    </p:spTree>
    <p:extLst>
      <p:ext uri="{BB962C8B-B14F-4D97-AF65-F5344CB8AC3E}">
        <p14:creationId xmlns:p14="http://schemas.microsoft.com/office/powerpoint/2010/main" val="942873260"/>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6695" y="362487"/>
            <a:ext cx="8158595" cy="5735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1640058"/>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247" y="274492"/>
            <a:ext cx="6107690" cy="338121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2182876" y="3501735"/>
            <a:ext cx="7075424" cy="3179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3920766"/>
      </p:ext>
    </p:extLst>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Supports for Educators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787237"/>
            <a:ext cx="8596668" cy="4254126"/>
          </a:xfrm>
        </p:spPr>
        <p:txBody>
          <a:bodyPr/>
          <a:lstStyle/>
          <a:p>
            <a:r>
              <a:rPr lang="en-US" sz="2400" dirty="0"/>
              <a:t>Digital Citizenship Lessons (K-12)</a:t>
            </a:r>
          </a:p>
          <a:p>
            <a:r>
              <a:rPr lang="en-US" sz="2400" dirty="0" smtClean="0"/>
              <a:t>Graphite (</a:t>
            </a:r>
            <a:r>
              <a:rPr lang="en-US" sz="2400" dirty="0"/>
              <a:t>find the best apps, games, and websites for the </a:t>
            </a:r>
            <a:r>
              <a:rPr lang="en-US" sz="2400" dirty="0" smtClean="0"/>
              <a:t>classroom</a:t>
            </a:r>
            <a:r>
              <a:rPr lang="en-US" sz="2400" dirty="0"/>
              <a:t>)</a:t>
            </a:r>
            <a:endParaRPr lang="en-US" sz="2400" dirty="0" smtClean="0"/>
          </a:p>
          <a:p>
            <a:r>
              <a:rPr lang="en-US" sz="2400" dirty="0" smtClean="0"/>
              <a:t>Resources to Educate Families (handouts, blog)</a:t>
            </a:r>
          </a:p>
          <a:p>
            <a:r>
              <a:rPr lang="en-US" sz="2400" dirty="0" smtClean="0"/>
              <a:t>1:1 Essentials (</a:t>
            </a:r>
            <a:r>
              <a:rPr lang="en-US" sz="2400" dirty="0"/>
              <a:t>h</a:t>
            </a:r>
            <a:r>
              <a:rPr lang="en-US" sz="2400" dirty="0" smtClean="0"/>
              <a:t>elping </a:t>
            </a:r>
            <a:r>
              <a:rPr lang="en-US" sz="2400" dirty="0"/>
              <a:t>schools, families, and students harness the power of technology </a:t>
            </a:r>
            <a:r>
              <a:rPr lang="en-US" sz="2400" dirty="0" smtClean="0"/>
              <a:t>responsibly)</a:t>
            </a:r>
          </a:p>
          <a:p>
            <a:r>
              <a:rPr lang="en-US" sz="2400" dirty="0" smtClean="0"/>
              <a:t>Professional Development</a:t>
            </a:r>
          </a:p>
          <a:p>
            <a:r>
              <a:rPr lang="en-US" sz="2400" dirty="0" smtClean="0"/>
              <a:t>Videos (for teaching and for professional development)</a:t>
            </a:r>
          </a:p>
          <a:p>
            <a:r>
              <a:rPr lang="en-US" sz="2400" dirty="0" smtClean="0"/>
              <a:t>Blog (one for educators, another for parents)</a:t>
            </a:r>
          </a:p>
          <a:p>
            <a:endParaRPr lang="en-US" dirty="0" smtClean="0"/>
          </a:p>
          <a:p>
            <a:endParaRPr lang="en-US" dirty="0"/>
          </a:p>
        </p:txBody>
      </p:sp>
    </p:spTree>
    <p:extLst>
      <p:ext uri="{BB962C8B-B14F-4D97-AF65-F5344CB8AC3E}">
        <p14:creationId xmlns:p14="http://schemas.microsoft.com/office/powerpoint/2010/main" val="2096351253"/>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effectLst>
                  <a:outerShdw blurRad="38100" dist="38100" dir="2700000" algn="tl">
                    <a:srgbClr val="000000">
                      <a:alpha val="43137"/>
                    </a:srgbClr>
                  </a:outerShdw>
                </a:effectLst>
              </a:rPr>
              <a:t>What I Like About It:</a:t>
            </a:r>
            <a:endParaRPr lang="en-US" dirty="0">
              <a:effectLst>
                <a:outerShdw blurRad="38100" dist="38100" dir="2700000" algn="tl">
                  <a:srgbClr val="000000">
                    <a:alpha val="43137"/>
                  </a:srgbClr>
                </a:outerShdw>
              </a:effectLst>
            </a:endParaRPr>
          </a:p>
        </p:txBody>
      </p:sp>
      <p:sp>
        <p:nvSpPr>
          <p:cNvPr id="11" name="Text Placeholder 10"/>
          <p:cNvSpPr>
            <a:spLocks noGrp="1"/>
          </p:cNvSpPr>
          <p:nvPr>
            <p:ph idx="1"/>
          </p:nvPr>
        </p:nvSpPr>
        <p:spPr>
          <a:xfrm>
            <a:off x="677334" y="1662545"/>
            <a:ext cx="8596668" cy="4378817"/>
          </a:xfrm>
        </p:spPr>
        <p:txBody>
          <a:bodyPr>
            <a:normAutofit lnSpcReduction="10000"/>
          </a:bodyPr>
          <a:lstStyle/>
          <a:p>
            <a:r>
              <a:rPr lang="en-US" sz="2800" dirty="0" smtClean="0"/>
              <a:t>Aligns with CCSS – Digital Citizenship is a 21</a:t>
            </a:r>
            <a:r>
              <a:rPr lang="en-US" sz="2800" baseline="30000" dirty="0" smtClean="0"/>
              <a:t>st</a:t>
            </a:r>
            <a:r>
              <a:rPr lang="en-US" sz="2800" dirty="0" smtClean="0"/>
              <a:t> Century Skill</a:t>
            </a:r>
          </a:p>
          <a:p>
            <a:r>
              <a:rPr lang="en-US" sz="2800" dirty="0" smtClean="0"/>
              <a:t>Integrates with our Elementary C2.0 </a:t>
            </a:r>
            <a:r>
              <a:rPr lang="en-US" sz="2800" dirty="0" smtClean="0"/>
              <a:t>Curriculum (MCPS)</a:t>
            </a:r>
            <a:endParaRPr lang="en-US" sz="2800" dirty="0" smtClean="0"/>
          </a:p>
          <a:p>
            <a:r>
              <a:rPr lang="en-US" sz="2800" dirty="0" smtClean="0"/>
              <a:t>Well designed lesson plans for K-12</a:t>
            </a:r>
          </a:p>
          <a:p>
            <a:r>
              <a:rPr lang="en-US" sz="2800" dirty="0" smtClean="0"/>
              <a:t>Lots of resources available – for both educators </a:t>
            </a:r>
            <a:r>
              <a:rPr lang="en-US" sz="2800" u="sng" dirty="0" smtClean="0"/>
              <a:t>and</a:t>
            </a:r>
            <a:r>
              <a:rPr lang="en-US" sz="2800" dirty="0" smtClean="0"/>
              <a:t> parents</a:t>
            </a:r>
          </a:p>
          <a:p>
            <a:r>
              <a:rPr lang="en-US" sz="2800" dirty="0" smtClean="0"/>
              <a:t>Certification Process is Painless</a:t>
            </a:r>
          </a:p>
          <a:p>
            <a:r>
              <a:rPr lang="en-US" sz="2800" dirty="0" smtClean="0"/>
              <a:t>Everything is FREE</a:t>
            </a:r>
            <a:r>
              <a:rPr lang="en-US" sz="3200" dirty="0" smtClean="0"/>
              <a:t>!</a:t>
            </a:r>
          </a:p>
          <a:p>
            <a:endParaRPr lang="en-US" dirty="0"/>
          </a:p>
        </p:txBody>
      </p:sp>
    </p:spTree>
    <p:extLst>
      <p:ext uri="{BB962C8B-B14F-4D97-AF65-F5344CB8AC3E}">
        <p14:creationId xmlns:p14="http://schemas.microsoft.com/office/powerpoint/2010/main" val="402894797"/>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7873"/>
            <a:ext cx="8596668" cy="1320800"/>
          </a:xfrm>
        </p:spPr>
        <p:txBody>
          <a:bodyPr/>
          <a:lstStyle/>
          <a:p>
            <a:r>
              <a:rPr lang="en-US" dirty="0" smtClean="0">
                <a:effectLst>
                  <a:outerShdw blurRad="38100" dist="38100" dir="2700000" algn="tl">
                    <a:srgbClr val="000000">
                      <a:alpha val="43137"/>
                    </a:srgbClr>
                  </a:outerShdw>
                </a:effectLst>
              </a:rPr>
              <a:t>For More </a:t>
            </a:r>
            <a:r>
              <a:rPr lang="en-US" dirty="0" smtClean="0">
                <a:effectLst>
                  <a:outerShdw blurRad="38100" dist="38100" dir="2700000" algn="tl">
                    <a:srgbClr val="000000">
                      <a:alpha val="43137"/>
                    </a:srgbClr>
                  </a:outerShdw>
                </a:effectLst>
              </a:rPr>
              <a:t>Information: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267693"/>
            <a:ext cx="11336482" cy="4696690"/>
          </a:xfrm>
        </p:spPr>
        <p:txBody>
          <a:bodyPr>
            <a:noAutofit/>
          </a:bodyPr>
          <a:lstStyle/>
          <a:p>
            <a:r>
              <a:rPr lang="en-US" sz="2400" dirty="0"/>
              <a:t>Contact Common Sense Media directly @ </a:t>
            </a:r>
            <a:r>
              <a:rPr lang="en-US" sz="2400" dirty="0" smtClean="0"/>
              <a:t>             </a:t>
            </a:r>
            <a:r>
              <a:rPr lang="en-US" sz="2400" dirty="0" smtClean="0">
                <a:hlinkClick r:id="rId3"/>
              </a:rPr>
              <a:t>www.commonsensemedia.org</a:t>
            </a:r>
            <a:endParaRPr lang="en-US" sz="2400" dirty="0" smtClean="0"/>
          </a:p>
          <a:p>
            <a:pPr marL="0" indent="0">
              <a:buNone/>
            </a:pPr>
            <a:endParaRPr lang="en-US" sz="2400" dirty="0"/>
          </a:p>
          <a:p>
            <a:r>
              <a:rPr lang="en-US" sz="2400" dirty="0"/>
              <a:t>MCPS &amp; </a:t>
            </a:r>
            <a:r>
              <a:rPr lang="en-US" sz="2400" dirty="0" err="1"/>
              <a:t>Cybercivility</a:t>
            </a:r>
            <a:r>
              <a:rPr lang="en-US" sz="2400" dirty="0"/>
              <a:t> @</a:t>
            </a:r>
          </a:p>
          <a:p>
            <a:pPr marL="0" indent="0">
              <a:buNone/>
            </a:pPr>
            <a:r>
              <a:rPr lang="en-US" sz="2400" dirty="0"/>
              <a:t>    </a:t>
            </a:r>
            <a:r>
              <a:rPr lang="en-US" sz="2400" dirty="0">
                <a:hlinkClick r:id="rId4"/>
              </a:rPr>
              <a:t>http://www.montgomeryschoolsmd.org/cybercivility</a:t>
            </a:r>
            <a:r>
              <a:rPr lang="en-US" sz="2400" dirty="0" smtClean="0">
                <a:hlinkClick r:id="rId4"/>
              </a:rPr>
              <a:t>/</a:t>
            </a:r>
            <a:endParaRPr lang="en-US" sz="2400" dirty="0" smtClean="0"/>
          </a:p>
          <a:p>
            <a:pPr marL="0" indent="0">
              <a:buNone/>
            </a:pPr>
            <a:endParaRPr lang="en-US" sz="2400" dirty="0"/>
          </a:p>
          <a:p>
            <a:r>
              <a:rPr lang="en-US" sz="2400" dirty="0" smtClean="0"/>
              <a:t>Check </a:t>
            </a:r>
            <a:r>
              <a:rPr lang="en-US" sz="2400" dirty="0" smtClean="0"/>
              <a:t>out my Digital Citizenship </a:t>
            </a:r>
            <a:r>
              <a:rPr lang="en-US" sz="2400" dirty="0" err="1" smtClean="0"/>
              <a:t>LiveBinder</a:t>
            </a:r>
            <a:r>
              <a:rPr lang="en-US" sz="2400" dirty="0" smtClean="0"/>
              <a:t> </a:t>
            </a:r>
            <a:r>
              <a:rPr lang="en-US" sz="2400" dirty="0"/>
              <a:t>@ </a:t>
            </a:r>
            <a:r>
              <a:rPr lang="en-US" sz="2400" dirty="0">
                <a:hlinkClick r:id="rId5"/>
              </a:rPr>
              <a:t>http://www.livebinders.com/play/play?id=1246553&amp;backurl=/</a:t>
            </a:r>
            <a:r>
              <a:rPr lang="en-US" sz="2400" dirty="0" smtClean="0">
                <a:hlinkClick r:id="rId5"/>
              </a:rPr>
              <a:t>shelf/my</a:t>
            </a:r>
            <a:r>
              <a:rPr lang="en-US" sz="2400" dirty="0" smtClean="0"/>
              <a:t> </a:t>
            </a:r>
            <a:endParaRPr lang="en-US" sz="2400" dirty="0" smtClean="0"/>
          </a:p>
          <a:p>
            <a:endParaRPr lang="en-US" sz="2400" dirty="0"/>
          </a:p>
          <a:p>
            <a:r>
              <a:rPr lang="en-US" sz="2400" dirty="0" smtClean="0"/>
              <a:t>Contact </a:t>
            </a:r>
            <a:r>
              <a:rPr lang="en-US" sz="2400" dirty="0"/>
              <a:t>me via Outlook @ </a:t>
            </a:r>
            <a:r>
              <a:rPr lang="en-US" sz="2400" dirty="0">
                <a:hlinkClick r:id="rId6"/>
              </a:rPr>
              <a:t>Melissa_A_McDonald@mcpsmd.org</a:t>
            </a:r>
            <a:endParaRPr lang="en-US" sz="2400" dirty="0"/>
          </a:p>
          <a:p>
            <a:pPr marL="0" indent="0">
              <a:buNone/>
            </a:pPr>
            <a:endParaRPr lang="en-US" sz="2400" dirty="0" smtClean="0"/>
          </a:p>
          <a:p>
            <a:pPr marL="457200" lvl="1" indent="0">
              <a:buNone/>
            </a:pPr>
            <a:endParaRPr lang="en-US" sz="2000" dirty="0" smtClean="0"/>
          </a:p>
          <a:p>
            <a:pPr lvl="1"/>
            <a:endParaRPr lang="en-US" sz="2000" dirty="0" smtClean="0"/>
          </a:p>
          <a:p>
            <a:endParaRPr lang="en-US" sz="2400" dirty="0"/>
          </a:p>
        </p:txBody>
      </p:sp>
    </p:spTree>
    <p:extLst>
      <p:ext uri="{BB962C8B-B14F-4D97-AF65-F5344CB8AC3E}">
        <p14:creationId xmlns:p14="http://schemas.microsoft.com/office/powerpoint/2010/main" val="1520961520"/>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46" y="176195"/>
            <a:ext cx="8365927" cy="62142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1655348"/>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Common Sense Media – 10 Beliefs</a:t>
            </a:r>
            <a:endParaRPr lang="en-US"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4207" y="1353528"/>
            <a:ext cx="7427107" cy="5260868"/>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157538" y="-4977715"/>
            <a:ext cx="6096000" cy="646331"/>
          </a:xfrm>
          <a:prstGeom prst="rect">
            <a:avLst/>
          </a:prstGeom>
        </p:spPr>
        <p:txBody>
          <a:bodyPr>
            <a:spAutoFit/>
          </a:bodyPr>
          <a:lstStyle/>
          <a:p>
            <a:r>
              <a:rPr lang="en-US" dirty="0"/>
              <a:t/>
            </a:r>
            <a:br>
              <a:rPr lang="en-US" dirty="0"/>
            </a:br>
            <a:endParaRPr lang="en-US" dirty="0"/>
          </a:p>
        </p:txBody>
      </p:sp>
      <p:sp>
        <p:nvSpPr>
          <p:cNvPr id="5"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4A4A4A"/>
                </a:solidFill>
                <a:effectLst/>
                <a:latin typeface="Helvetica" panose="020B0604020202020204" pitchFamily="34" charset="0"/>
              </a:rPr>
              <a:t/>
            </a:r>
            <a:br>
              <a:rPr kumimoji="0" lang="en-US" altLang="en-US" sz="1000" b="0" i="0" u="none" strike="noStrike" cap="none" normalizeH="0" baseline="0" smtClean="0">
                <a:ln>
                  <a:noFill/>
                </a:ln>
                <a:solidFill>
                  <a:srgbClr val="4A4A4A"/>
                </a:solidFill>
                <a:effectLst/>
                <a:latin typeface="Helvetica"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87183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79" y="229625"/>
            <a:ext cx="8006185" cy="6369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855108"/>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00" y="240401"/>
            <a:ext cx="8220018" cy="6384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7936472"/>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67" y="194901"/>
            <a:ext cx="8386165" cy="62958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083348"/>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73" y="152400"/>
            <a:ext cx="8596668" cy="1320800"/>
          </a:xfrm>
        </p:spPr>
        <p:txBody>
          <a:bodyPr/>
          <a:lstStyle/>
          <a:p>
            <a:r>
              <a:rPr lang="en-US" b="1" dirty="0" smtClean="0">
                <a:effectLst>
                  <a:outerShdw blurRad="38100" dist="38100" dir="2700000" algn="tl">
                    <a:srgbClr val="000000">
                      <a:alpha val="43137"/>
                    </a:srgbClr>
                  </a:outerShdw>
                </a:effectLst>
              </a:rPr>
              <a:t>Best-for-Learning: CSM Recommendations </a:t>
            </a:r>
            <a:r>
              <a:rPr lang="en-US" b="1" dirty="0">
                <a:effectLst>
                  <a:outerShdw blurRad="38100" dist="38100" dir="2700000" algn="tl">
                    <a:srgbClr val="000000">
                      <a:alpha val="43137"/>
                    </a:srgbClr>
                  </a:outerShdw>
                </a:effectLst>
              </a:rPr>
              <a:t>for </a:t>
            </a:r>
            <a:r>
              <a:rPr lang="en-US" b="1" dirty="0" smtClean="0">
                <a:effectLst>
                  <a:outerShdw blurRad="38100" dist="38100" dir="2700000" algn="tl">
                    <a:srgbClr val="000000">
                      <a:alpha val="43137"/>
                    </a:srgbClr>
                  </a:outerShdw>
                </a:effectLst>
              </a:rPr>
              <a:t>Families</a:t>
            </a:r>
            <a:endParaRPr lang="en-US"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1335" y="1473200"/>
            <a:ext cx="7845406" cy="493799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538" y="5130818"/>
            <a:ext cx="1419225" cy="771525"/>
          </a:xfrm>
          <a:prstGeom prst="rect">
            <a:avLst/>
          </a:prstGeom>
        </p:spPr>
      </p:pic>
    </p:spTree>
    <p:extLst>
      <p:ext uri="{BB962C8B-B14F-4D97-AF65-F5344CB8AC3E}">
        <p14:creationId xmlns:p14="http://schemas.microsoft.com/office/powerpoint/2010/main" val="300524848"/>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17" y="139993"/>
            <a:ext cx="8464592" cy="63231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1404223"/>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1325</TotalTime>
  <Words>1999</Words>
  <Application>Microsoft Office PowerPoint</Application>
  <PresentationFormat>Widescreen</PresentationFormat>
  <Paragraphs>124</Paragraphs>
  <Slides>24</Slides>
  <Notes>24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Helvetica</vt:lpstr>
      <vt:lpstr>MuseoSansBold</vt:lpstr>
      <vt:lpstr>Trebuchet MS</vt:lpstr>
      <vt:lpstr>Wingdings 3</vt:lpstr>
      <vt:lpstr>Facet</vt:lpstr>
      <vt:lpstr>Pause and Think Online</vt:lpstr>
      <vt:lpstr>Common Sense Media </vt:lpstr>
      <vt:lpstr>PowerPoint Presentation</vt:lpstr>
      <vt:lpstr>Common Sense Media – 10 Beliefs</vt:lpstr>
      <vt:lpstr>PowerPoint Presentation</vt:lpstr>
      <vt:lpstr>PowerPoint Presentation</vt:lpstr>
      <vt:lpstr>PowerPoint Presentation</vt:lpstr>
      <vt:lpstr>Best-for-Learning: CSM Recommendations for Families</vt:lpstr>
      <vt:lpstr>PowerPoint Presentation</vt:lpstr>
      <vt:lpstr>PowerPoint Presentation</vt:lpstr>
      <vt:lpstr>PowerPoint Presentation</vt:lpstr>
      <vt:lpstr>PowerPoint Presentation</vt:lpstr>
      <vt:lpstr>PowerPoint Presentation</vt:lpstr>
      <vt:lpstr>PowerPoint Presentation</vt:lpstr>
      <vt:lpstr>Posters &amp; Videos</vt:lpstr>
      <vt:lpstr>Curriculum Training</vt:lpstr>
      <vt:lpstr>Common Sense Media Educator Certification</vt:lpstr>
      <vt:lpstr>PowerPoint Presentation</vt:lpstr>
      <vt:lpstr>PowerPoint Presentation</vt:lpstr>
      <vt:lpstr>PowerPoint Presentation</vt:lpstr>
      <vt:lpstr>PowerPoint Presentation</vt:lpstr>
      <vt:lpstr>Supports for Educators</vt:lpstr>
      <vt:lpstr>What I Like About It:</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Sense Media</dc:title>
  <dc:creator>Melissa</dc:creator>
  <cp:lastModifiedBy>Melissa</cp:lastModifiedBy>
  <cp:revision>97</cp:revision>
  <dcterms:created xsi:type="dcterms:W3CDTF">2014-07-03T17:34:52Z</dcterms:created>
  <dcterms:modified xsi:type="dcterms:W3CDTF">2014-10-12T21:10:34Z</dcterms:modified>
</cp:coreProperties>
</file>