
<file path=[Content_Types].xml><?xml version="1.0" encoding="utf-8"?>
<Types xmlns="http://schemas.openxmlformats.org/package/2006/content-types">
  <Default Extension="tmp" ContentType="image/png"/>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28"/>
  </p:notesMasterIdLst>
  <p:sldIdLst>
    <p:sldId id="256" r:id="rId2"/>
    <p:sldId id="282" r:id="rId3"/>
    <p:sldId id="285" r:id="rId4"/>
    <p:sldId id="279" r:id="rId5"/>
    <p:sldId id="269" r:id="rId6"/>
    <p:sldId id="266" r:id="rId7"/>
    <p:sldId id="267" r:id="rId8"/>
    <p:sldId id="268" r:id="rId9"/>
    <p:sldId id="286" r:id="rId10"/>
    <p:sldId id="265" r:id="rId11"/>
    <p:sldId id="274" r:id="rId12"/>
    <p:sldId id="273" r:id="rId13"/>
    <p:sldId id="284" r:id="rId14"/>
    <p:sldId id="275" r:id="rId15"/>
    <p:sldId id="283" r:id="rId16"/>
    <p:sldId id="257" r:id="rId17"/>
    <p:sldId id="258" r:id="rId18"/>
    <p:sldId id="261" r:id="rId19"/>
    <p:sldId id="287" r:id="rId20"/>
    <p:sldId id="289" r:id="rId21"/>
    <p:sldId id="288" r:id="rId22"/>
    <p:sldId id="262" r:id="rId23"/>
    <p:sldId id="277" r:id="rId24"/>
    <p:sldId id="276" r:id="rId25"/>
    <p:sldId id="278"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CBB126-AAD5-4EE5-ACE1-3F50303BD8DE}" type="datetimeFigureOut">
              <a:rPr lang="en-US" smtClean="0"/>
              <a:t>10/12/2014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1965BE-AB7F-48C3-BCA7-0EEB9D11D952}" type="slidenum">
              <a:rPr lang="en-US" smtClean="0"/>
              <a:t>‹#›</a:t>
            </a:fld>
            <a:endParaRPr lang="en-US"/>
          </a:p>
        </p:txBody>
      </p:sp>
    </p:spTree>
    <p:extLst>
      <p:ext uri="{BB962C8B-B14F-4D97-AF65-F5344CB8AC3E}">
        <p14:creationId xmlns:p14="http://schemas.microsoft.com/office/powerpoint/2010/main" val="2264241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45148AF-454D-41EB-AFD8-AA7F3052F4C3}"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C2822-F98E-46D6-87D5-CF411A6D9E9F}"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148AF-454D-41EB-AFD8-AA7F3052F4C3}"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C2822-F98E-46D6-87D5-CF411A6D9E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148AF-454D-41EB-AFD8-AA7F3052F4C3}"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C2822-F98E-46D6-87D5-CF411A6D9E9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799AE990-A081-4FF8-BB6F-3F51D0D46A94}" type="slidenum">
              <a:rPr lang="en-US"/>
              <a:pPr/>
              <a:t>‹#›</a:t>
            </a:fld>
            <a:endParaRPr lang="en-US"/>
          </a:p>
        </p:txBody>
      </p:sp>
    </p:spTree>
    <p:extLst>
      <p:ext uri="{BB962C8B-B14F-4D97-AF65-F5344CB8AC3E}">
        <p14:creationId xmlns:p14="http://schemas.microsoft.com/office/powerpoint/2010/main" val="4158990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148AF-454D-41EB-AFD8-AA7F3052F4C3}" type="datetimeFigureOut">
              <a:rPr lang="en-US" smtClean="0"/>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C2822-F98E-46D6-87D5-CF411A6D9E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B45148AF-454D-41EB-AFD8-AA7F3052F4C3}" type="datetimeFigureOut">
              <a:rPr lang="en-US" smtClean="0"/>
              <a:t>10/12/2014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C02C2822-F98E-46D6-87D5-CF411A6D9E9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5148AF-454D-41EB-AFD8-AA7F3052F4C3}" type="datetimeFigureOut">
              <a:rPr lang="en-US" smtClean="0"/>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C2822-F98E-46D6-87D5-CF411A6D9E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5148AF-454D-41EB-AFD8-AA7F3052F4C3}" type="datetimeFigureOut">
              <a:rPr lang="en-US" smtClean="0"/>
              <a:t>10/12/2014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2C2822-F98E-46D6-87D5-CF411A6D9E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5148AF-454D-41EB-AFD8-AA7F3052F4C3}" type="datetimeFigureOut">
              <a:rPr lang="en-US" smtClean="0"/>
              <a:t>10/12/2014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2C2822-F98E-46D6-87D5-CF411A6D9E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148AF-454D-41EB-AFD8-AA7F3052F4C3}" type="datetimeFigureOut">
              <a:rPr lang="en-US" smtClean="0"/>
              <a:t>10/12/2014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2C2822-F98E-46D6-87D5-CF411A6D9E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5148AF-454D-41EB-AFD8-AA7F3052F4C3}" type="datetimeFigureOut">
              <a:rPr lang="en-US" smtClean="0"/>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C2822-F98E-46D6-87D5-CF411A6D9E9F}"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B45148AF-454D-41EB-AFD8-AA7F3052F4C3}" type="datetimeFigureOut">
              <a:rPr lang="en-US" smtClean="0"/>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C2822-F98E-46D6-87D5-CF411A6D9E9F}"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45148AF-454D-41EB-AFD8-AA7F3052F4C3}" type="datetimeFigureOut">
              <a:rPr lang="en-US" smtClean="0"/>
              <a:t>10/12/2014</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02C2822-F98E-46D6-87D5-CF411A6D9E9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animoto.com/play/p3UYWEiX65F5votnPYYcOQ"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ast.org/teachingeverystudent/ideas/tes/chapter3.cfm" TargetMode="External"/><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aaSZqgr2eUM"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youtu.be/V57lotnKGF8" TargetMode="External"/><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plus.google.com/+Udlcenter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UDL Principles in the Media Center</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Kim Cowles</a:t>
            </a:r>
          </a:p>
          <a:p>
            <a:r>
              <a:rPr lang="en-US" dirty="0" smtClean="0"/>
              <a:t>Media Specialist</a:t>
            </a:r>
          </a:p>
          <a:p>
            <a:r>
              <a:rPr lang="en-US" dirty="0" smtClean="0"/>
              <a:t>Spring Ridge Elementary</a:t>
            </a:r>
            <a:endParaRPr lang="en-US" dirty="0"/>
          </a:p>
        </p:txBody>
      </p:sp>
    </p:spTree>
    <p:extLst>
      <p:ext uri="{BB962C8B-B14F-4D97-AF65-F5344CB8AC3E}">
        <p14:creationId xmlns:p14="http://schemas.microsoft.com/office/powerpoint/2010/main" val="2569301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11471" r="2338" b="5195"/>
          <a:stretch/>
        </p:blipFill>
        <p:spPr bwMode="auto">
          <a:xfrm>
            <a:off x="-278094" y="-457196"/>
            <a:ext cx="9563496" cy="6804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4355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b="1" i="1" dirty="0" smtClean="0"/>
              <a:t>School Library Journal 2/2006</a:t>
            </a:r>
            <a:r>
              <a:rPr lang="en-US" sz="3600" dirty="0"/>
              <a:t/>
            </a:r>
            <a:br>
              <a:rPr lang="en-US" sz="3600" dirty="0"/>
            </a:br>
            <a:r>
              <a:rPr lang="en-US" sz="3600" dirty="0" smtClean="0"/>
              <a:t> </a:t>
            </a:r>
            <a:r>
              <a:rPr lang="en-US" sz="3600" b="1" i="1" u="sng" dirty="0"/>
              <a:t>Everyone’s Invited</a:t>
            </a:r>
            <a:r>
              <a:rPr lang="en-US" sz="3600" u="sng" dirty="0"/>
              <a:t> </a:t>
            </a:r>
            <a:r>
              <a:rPr lang="en-US" u="sng" dirty="0"/>
              <a:t/>
            </a:r>
            <a:br>
              <a:rPr lang="en-US" u="sng" dirty="0"/>
            </a:br>
            <a:endParaRPr lang="en-US" u="sng" dirty="0"/>
          </a:p>
        </p:txBody>
      </p:sp>
      <p:sp>
        <p:nvSpPr>
          <p:cNvPr id="3" name="Content Placeholder 2"/>
          <p:cNvSpPr>
            <a:spLocks noGrp="1"/>
          </p:cNvSpPr>
          <p:nvPr>
            <p:ph idx="1"/>
          </p:nvPr>
        </p:nvSpPr>
        <p:spPr/>
        <p:txBody>
          <a:bodyPr>
            <a:normAutofit/>
          </a:bodyPr>
          <a:lstStyle/>
          <a:p>
            <a:pPr>
              <a:lnSpc>
                <a:spcPct val="90000"/>
              </a:lnSpc>
              <a:buFontTx/>
              <a:buNone/>
            </a:pPr>
            <a:r>
              <a:rPr lang="en-US" dirty="0"/>
              <a:t>Non-costly ways suggest were…</a:t>
            </a:r>
          </a:p>
          <a:p>
            <a:pPr>
              <a:lnSpc>
                <a:spcPct val="90000"/>
              </a:lnSpc>
            </a:pPr>
            <a:r>
              <a:rPr lang="en-US" dirty="0"/>
              <a:t>Collaborating with your </a:t>
            </a:r>
            <a:r>
              <a:rPr lang="en-US" dirty="0" err="1"/>
              <a:t>Sp</a:t>
            </a:r>
            <a:r>
              <a:rPr lang="en-US" dirty="0"/>
              <a:t> Education staff who are the experts and who know these students’ needs, weaknesses and what works best for them.</a:t>
            </a:r>
          </a:p>
          <a:p>
            <a:pPr>
              <a:lnSpc>
                <a:spcPct val="90000"/>
              </a:lnSpc>
            </a:pPr>
            <a:r>
              <a:rPr lang="en-US" dirty="0"/>
              <a:t>eliminating stairs and similar barriers</a:t>
            </a:r>
          </a:p>
          <a:p>
            <a:pPr>
              <a:lnSpc>
                <a:spcPct val="90000"/>
              </a:lnSpc>
            </a:pPr>
            <a:r>
              <a:rPr lang="en-US" dirty="0"/>
              <a:t> providing slanted worktops, which are easier for visually impaired students to read from</a:t>
            </a:r>
          </a:p>
          <a:p>
            <a:pPr>
              <a:lnSpc>
                <a:spcPct val="90000"/>
              </a:lnSpc>
            </a:pPr>
            <a:r>
              <a:rPr lang="en-US" dirty="0"/>
              <a:t>optimizing acoustics so students can hear directions and provide headphones</a:t>
            </a:r>
          </a:p>
          <a:p>
            <a:pPr>
              <a:lnSpc>
                <a:spcPct val="90000"/>
              </a:lnSpc>
            </a:pPr>
            <a:r>
              <a:rPr lang="en-US" dirty="0"/>
              <a:t> incorporating visual and audio signals into your teaching lessons.</a:t>
            </a:r>
          </a:p>
          <a:p>
            <a:pPr>
              <a:lnSpc>
                <a:spcPct val="90000"/>
              </a:lnSpc>
            </a:pPr>
            <a:r>
              <a:rPr lang="en-US" dirty="0"/>
              <a:t>Arranging your space under the UDL approach</a:t>
            </a:r>
          </a:p>
        </p:txBody>
      </p:sp>
    </p:spTree>
    <p:extLst>
      <p:ext uri="{BB962C8B-B14F-4D97-AF65-F5344CB8AC3E}">
        <p14:creationId xmlns:p14="http://schemas.microsoft.com/office/powerpoint/2010/main" val="4139329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UDL and the physical space</a:t>
            </a:r>
            <a:endParaRPr lang="en-US" dirty="0"/>
          </a:p>
        </p:txBody>
      </p:sp>
      <p:sp>
        <p:nvSpPr>
          <p:cNvPr id="3" name="Text Placeholder 2"/>
          <p:cNvSpPr>
            <a:spLocks noGrp="1"/>
          </p:cNvSpPr>
          <p:nvPr>
            <p:ph type="body" sz="half" idx="1"/>
          </p:nvPr>
        </p:nvSpPr>
        <p:spPr>
          <a:xfrm>
            <a:off x="838200" y="1600200"/>
            <a:ext cx="4038600" cy="4495800"/>
          </a:xfrm>
        </p:spPr>
        <p:txBody>
          <a:bodyPr>
            <a:normAutofit lnSpcReduction="10000"/>
          </a:bodyPr>
          <a:lstStyle/>
          <a:p>
            <a:r>
              <a:rPr lang="en-US" sz="2600" dirty="0"/>
              <a:t>This approach complements usability of objects and environments for all people of cultural, gender and ability levels </a:t>
            </a:r>
          </a:p>
          <a:p>
            <a:r>
              <a:rPr lang="en-US" sz="2600" dirty="0" smtClean="0"/>
              <a:t>Arrange chairs </a:t>
            </a:r>
            <a:r>
              <a:rPr lang="en-US" sz="2600" dirty="0"/>
              <a:t>and </a:t>
            </a:r>
            <a:r>
              <a:rPr lang="en-US" sz="2600" dirty="0" smtClean="0"/>
              <a:t>modify </a:t>
            </a:r>
            <a:r>
              <a:rPr lang="en-US" sz="2600" dirty="0"/>
              <a:t>the space for students to check out books. </a:t>
            </a:r>
          </a:p>
          <a:p>
            <a:r>
              <a:rPr lang="en-US" sz="2600" dirty="0" smtClean="0"/>
              <a:t>Maintain an </a:t>
            </a:r>
            <a:r>
              <a:rPr lang="en-US" sz="2600" dirty="0"/>
              <a:t>uncluttered environment so students can move about safely</a:t>
            </a:r>
          </a:p>
          <a:p>
            <a:endParaRPr lang="en-US" dirty="0"/>
          </a:p>
        </p:txBody>
      </p:sp>
      <p:pic>
        <p:nvPicPr>
          <p:cNvPr id="5" name="Content Placeholder 4" descr="WMES Media Center"/>
          <p:cNvPicPr>
            <a:picLocks noGrp="1" noChangeAspect="1" noChangeArrowheads="1"/>
          </p:cNvPicPr>
          <p:nvPr>
            <p:ph sz="half" idx="2"/>
          </p:nvPr>
        </p:nvPicPr>
        <p:blipFill>
          <a:blip r:embed="rId2" cstate="print"/>
          <a:srcRect/>
          <a:stretch>
            <a:fillRect/>
          </a:stretch>
        </p:blipFill>
        <p:spPr>
          <a:xfrm>
            <a:off x="5105400" y="2133600"/>
            <a:ext cx="4038600" cy="3028950"/>
          </a:xfrm>
          <a:noFill/>
          <a:ln/>
        </p:spPr>
      </p:pic>
    </p:spTree>
    <p:extLst>
      <p:ext uri="{BB962C8B-B14F-4D97-AF65-F5344CB8AC3E}">
        <p14:creationId xmlns:p14="http://schemas.microsoft.com/office/powerpoint/2010/main" val="3594013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smtClean="0"/>
              <a:t>Give example of using Spike the Mixed Up Monster with a new student from Spain.</a:t>
            </a:r>
          </a:p>
          <a:p>
            <a:r>
              <a:rPr lang="en-US" dirty="0" smtClean="0"/>
              <a:t>Retelling story by acting out story</a:t>
            </a:r>
          </a:p>
          <a:p>
            <a:r>
              <a:rPr lang="en-US" dirty="0" smtClean="0"/>
              <a:t>Spanish words imbedded in the story</a:t>
            </a:r>
            <a:endParaRPr lang="en-US" dirty="0"/>
          </a:p>
        </p:txBody>
      </p:sp>
    </p:spTree>
    <p:extLst>
      <p:ext uri="{BB962C8B-B14F-4D97-AF65-F5344CB8AC3E}">
        <p14:creationId xmlns:p14="http://schemas.microsoft.com/office/powerpoint/2010/main" val="311861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696200" cy="1447800"/>
          </a:xfrm>
        </p:spPr>
        <p:txBody>
          <a:bodyPr>
            <a:noAutofit/>
          </a:bodyPr>
          <a:lstStyle/>
          <a:p>
            <a:r>
              <a:rPr lang="en-US" sz="3200" dirty="0" smtClean="0"/>
              <a:t>Reaching  </a:t>
            </a:r>
            <a:r>
              <a:rPr lang="en-US" sz="3200" dirty="0"/>
              <a:t>the Special Population of English Language Learners </a:t>
            </a:r>
          </a:p>
        </p:txBody>
      </p:sp>
      <p:sp>
        <p:nvSpPr>
          <p:cNvPr id="3" name="Text Placeholder 2"/>
          <p:cNvSpPr>
            <a:spLocks noGrp="1"/>
          </p:cNvSpPr>
          <p:nvPr>
            <p:ph type="body" sz="half" idx="1"/>
          </p:nvPr>
        </p:nvSpPr>
        <p:spPr>
          <a:xfrm>
            <a:off x="838200" y="1905000"/>
            <a:ext cx="4343400" cy="4191000"/>
          </a:xfrm>
        </p:spPr>
        <p:txBody>
          <a:bodyPr>
            <a:normAutofit/>
          </a:bodyPr>
          <a:lstStyle/>
          <a:p>
            <a:pPr>
              <a:lnSpc>
                <a:spcPct val="80000"/>
              </a:lnSpc>
            </a:pPr>
            <a:r>
              <a:rPr lang="en-US" dirty="0"/>
              <a:t>During read </a:t>
            </a:r>
            <a:r>
              <a:rPr lang="en-US" dirty="0" err="1"/>
              <a:t>alouds</a:t>
            </a:r>
            <a:r>
              <a:rPr lang="en-US" dirty="0"/>
              <a:t>, using concept informational texts ( colors, shapes, animals, opposites, food, transportation, occupations, </a:t>
            </a:r>
            <a:r>
              <a:rPr lang="en-US" dirty="0" err="1"/>
              <a:t>etc</a:t>
            </a:r>
            <a:r>
              <a:rPr lang="en-US" dirty="0"/>
              <a:t>) help ELL’s because ...</a:t>
            </a:r>
          </a:p>
          <a:p>
            <a:pPr>
              <a:lnSpc>
                <a:spcPct val="80000"/>
              </a:lnSpc>
            </a:pPr>
            <a:r>
              <a:rPr lang="en-US" dirty="0"/>
              <a:t>they enhance vocabulary development</a:t>
            </a:r>
          </a:p>
          <a:p>
            <a:pPr>
              <a:lnSpc>
                <a:spcPct val="80000"/>
              </a:lnSpc>
            </a:pPr>
            <a:r>
              <a:rPr lang="en-US" dirty="0"/>
              <a:t>provide illustrations or photographs  that show information about other cultures in the world </a:t>
            </a:r>
          </a:p>
          <a:p>
            <a:endParaRPr lang="en-US" dirty="0"/>
          </a:p>
        </p:txBody>
      </p:sp>
      <p:pic>
        <p:nvPicPr>
          <p:cNvPr id="5" name="Content Placeholder 4" descr="boy taking book of library shelf"/>
          <p:cNvPicPr>
            <a:picLocks noGrp="1" noChangeAspect="1" noChangeArrowheads="1"/>
          </p:cNvPicPr>
          <p:nvPr>
            <p:ph sz="half" idx="2"/>
          </p:nvPr>
        </p:nvPicPr>
        <p:blipFill>
          <a:blip r:embed="rId2" cstate="print"/>
          <a:srcRect/>
          <a:stretch>
            <a:fillRect/>
          </a:stretch>
        </p:blipFill>
        <p:spPr>
          <a:xfrm>
            <a:off x="5334000" y="2286000"/>
            <a:ext cx="3124200" cy="2540000"/>
          </a:xfrm>
          <a:noFill/>
          <a:ln/>
        </p:spPr>
      </p:pic>
    </p:spTree>
    <p:extLst>
      <p:ext uri="{BB962C8B-B14F-4D97-AF65-F5344CB8AC3E}">
        <p14:creationId xmlns:p14="http://schemas.microsoft.com/office/powerpoint/2010/main" val="4145766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20000" cy="1676400"/>
          </a:xfrm>
        </p:spPr>
        <p:txBody>
          <a:bodyPr>
            <a:noAutofit/>
          </a:bodyPr>
          <a:lstStyle/>
          <a:p>
            <a:r>
              <a:rPr lang="en-US" sz="3200" dirty="0" smtClean="0"/>
              <a:t>Reaching  </a:t>
            </a:r>
            <a:r>
              <a:rPr lang="en-US" sz="3200" dirty="0"/>
              <a:t>the Special Population of English Language Learners </a:t>
            </a:r>
          </a:p>
        </p:txBody>
      </p:sp>
      <p:sp>
        <p:nvSpPr>
          <p:cNvPr id="3" name="Text Placeholder 2"/>
          <p:cNvSpPr>
            <a:spLocks noGrp="1"/>
          </p:cNvSpPr>
          <p:nvPr>
            <p:ph type="body" sz="half" idx="1"/>
          </p:nvPr>
        </p:nvSpPr>
        <p:spPr>
          <a:xfrm>
            <a:off x="838200" y="2057400"/>
            <a:ext cx="4343400" cy="4038600"/>
          </a:xfrm>
        </p:spPr>
        <p:txBody>
          <a:bodyPr>
            <a:normAutofit/>
          </a:bodyPr>
          <a:lstStyle/>
          <a:p>
            <a:pPr marL="0" indent="0">
              <a:lnSpc>
                <a:spcPct val="80000"/>
              </a:lnSpc>
              <a:buNone/>
            </a:pPr>
            <a:r>
              <a:rPr lang="en-US" dirty="0" smtClean="0"/>
              <a:t> </a:t>
            </a:r>
            <a:endParaRPr lang="en-US" dirty="0"/>
          </a:p>
          <a:p>
            <a:pPr>
              <a:lnSpc>
                <a:spcPct val="80000"/>
              </a:lnSpc>
            </a:pPr>
            <a:r>
              <a:rPr lang="en-US" dirty="0"/>
              <a:t>offer relevant and current interesting informational concepts that students can base some of their background experiences  on to enhance comprehension </a:t>
            </a:r>
          </a:p>
          <a:p>
            <a:pPr>
              <a:lnSpc>
                <a:spcPct val="80000"/>
              </a:lnSpc>
            </a:pPr>
            <a:r>
              <a:rPr lang="en-US" dirty="0"/>
              <a:t>Using </a:t>
            </a:r>
            <a:r>
              <a:rPr lang="en-US" dirty="0" err="1"/>
              <a:t>realia</a:t>
            </a:r>
            <a:r>
              <a:rPr lang="en-US" dirty="0"/>
              <a:t> whenever possible helps ELL’s with comprehension skills</a:t>
            </a:r>
            <a:r>
              <a:rPr lang="en-US" sz="1600" dirty="0"/>
              <a:t> </a:t>
            </a:r>
          </a:p>
          <a:p>
            <a:endParaRPr lang="en-US" dirty="0"/>
          </a:p>
        </p:txBody>
      </p:sp>
      <p:pic>
        <p:nvPicPr>
          <p:cNvPr id="5" name="Content Placeholder 4" descr="boy taking book of library shelf"/>
          <p:cNvPicPr>
            <a:picLocks noGrp="1" noChangeAspect="1" noChangeArrowheads="1"/>
          </p:cNvPicPr>
          <p:nvPr>
            <p:ph sz="half" idx="2"/>
          </p:nvPr>
        </p:nvPicPr>
        <p:blipFill>
          <a:blip r:embed="rId2" cstate="print"/>
          <a:srcRect/>
          <a:stretch>
            <a:fillRect/>
          </a:stretch>
        </p:blipFill>
        <p:spPr>
          <a:xfrm>
            <a:off x="5334000" y="2286000"/>
            <a:ext cx="3124200" cy="2540000"/>
          </a:xfrm>
          <a:noFill/>
          <a:ln/>
        </p:spPr>
      </p:pic>
    </p:spTree>
    <p:extLst>
      <p:ext uri="{BB962C8B-B14F-4D97-AF65-F5344CB8AC3E}">
        <p14:creationId xmlns:p14="http://schemas.microsoft.com/office/powerpoint/2010/main" val="4015983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of Teaching</a:t>
            </a:r>
            <a:endParaRPr lang="en-US" dirty="0"/>
          </a:p>
        </p:txBody>
      </p:sp>
      <p:sp>
        <p:nvSpPr>
          <p:cNvPr id="3" name="Content Placeholder 2"/>
          <p:cNvSpPr>
            <a:spLocks noGrp="1"/>
          </p:cNvSpPr>
          <p:nvPr>
            <p:ph idx="1"/>
          </p:nvPr>
        </p:nvSpPr>
        <p:spPr/>
        <p:txBody>
          <a:bodyPr>
            <a:normAutofit/>
          </a:bodyPr>
          <a:lstStyle/>
          <a:p>
            <a:r>
              <a:rPr lang="en-US" dirty="0" smtClean="0"/>
              <a:t>Wait time</a:t>
            </a:r>
          </a:p>
          <a:p>
            <a:r>
              <a:rPr lang="en-US" dirty="0" smtClean="0"/>
              <a:t>Specific Praise</a:t>
            </a:r>
          </a:p>
          <a:p>
            <a:r>
              <a:rPr lang="en-US" dirty="0" smtClean="0"/>
              <a:t>Questioning Strategies – </a:t>
            </a:r>
            <a:r>
              <a:rPr lang="en-US" dirty="0" err="1" smtClean="0"/>
              <a:t>monologic</a:t>
            </a:r>
            <a:r>
              <a:rPr lang="en-US" dirty="0" smtClean="0"/>
              <a:t> vs dialogic questions</a:t>
            </a:r>
          </a:p>
          <a:p>
            <a:r>
              <a:rPr lang="en-US" dirty="0" smtClean="0"/>
              <a:t>Give examples</a:t>
            </a:r>
          </a:p>
          <a:p>
            <a:r>
              <a:rPr lang="en-US" dirty="0" smtClean="0"/>
              <a:t>Break assignments into smaller steps</a:t>
            </a:r>
          </a:p>
          <a:p>
            <a:r>
              <a:rPr lang="en-US" dirty="0" smtClean="0"/>
              <a:t>Building Relationships</a:t>
            </a:r>
          </a:p>
          <a:p>
            <a:r>
              <a:rPr lang="en-US" dirty="0" smtClean="0"/>
              <a:t>Trust</a:t>
            </a:r>
          </a:p>
          <a:p>
            <a:r>
              <a:rPr lang="en-US" dirty="0" smtClean="0"/>
              <a:t>High Expectations </a:t>
            </a:r>
            <a:endParaRPr lang="en-US" dirty="0"/>
          </a:p>
        </p:txBody>
      </p:sp>
    </p:spTree>
    <p:extLst>
      <p:ext uri="{BB962C8B-B14F-4D97-AF65-F5344CB8AC3E}">
        <p14:creationId xmlns:p14="http://schemas.microsoft.com/office/powerpoint/2010/main" val="2919391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Multisensory</a:t>
            </a:r>
            <a:br>
              <a:rPr lang="en-US" dirty="0" smtClean="0"/>
            </a:br>
            <a:r>
              <a:rPr lang="en-US" dirty="0" smtClean="0"/>
              <a:t>Multimodality</a:t>
            </a:r>
            <a:endParaRPr lang="en-US" dirty="0"/>
          </a:p>
        </p:txBody>
      </p:sp>
      <p:sp>
        <p:nvSpPr>
          <p:cNvPr id="3" name="Content Placeholder 2"/>
          <p:cNvSpPr>
            <a:spLocks noGrp="1"/>
          </p:cNvSpPr>
          <p:nvPr>
            <p:ph idx="1"/>
          </p:nvPr>
        </p:nvSpPr>
        <p:spPr/>
        <p:txBody>
          <a:bodyPr>
            <a:normAutofit/>
          </a:bodyPr>
          <a:lstStyle/>
          <a:p>
            <a:r>
              <a:rPr lang="en-US" dirty="0" smtClean="0"/>
              <a:t>Active Engagement with Traditional Text</a:t>
            </a:r>
          </a:p>
          <a:p>
            <a:pPr lvl="1"/>
            <a:r>
              <a:rPr lang="en-US" dirty="0" smtClean="0"/>
              <a:t>Quality literature</a:t>
            </a:r>
          </a:p>
          <a:p>
            <a:pPr lvl="2"/>
            <a:r>
              <a:rPr lang="en-US" dirty="0" smtClean="0"/>
              <a:t>Look for award winning books that represent a variety of cultures, backgrounds, and disabilities. </a:t>
            </a:r>
          </a:p>
          <a:p>
            <a:pPr lvl="2"/>
            <a:r>
              <a:rPr lang="en-US" dirty="0" smtClean="0"/>
              <a:t>Big Books</a:t>
            </a:r>
          </a:p>
          <a:p>
            <a:pPr lvl="2"/>
            <a:r>
              <a:rPr lang="en-US" dirty="0" smtClean="0"/>
              <a:t>eBooks – </a:t>
            </a:r>
            <a:r>
              <a:rPr lang="en-US" dirty="0" err="1" smtClean="0"/>
              <a:t>Bookflix</a:t>
            </a:r>
            <a:r>
              <a:rPr lang="en-US" dirty="0" smtClean="0"/>
              <a:t>, </a:t>
            </a:r>
            <a:r>
              <a:rPr lang="en-US" dirty="0" err="1" smtClean="0"/>
              <a:t>Youtube</a:t>
            </a:r>
            <a:r>
              <a:rPr lang="en-US" dirty="0" smtClean="0"/>
              <a:t>, </a:t>
            </a:r>
            <a:r>
              <a:rPr lang="en-US" dirty="0" err="1" smtClean="0"/>
              <a:t>Tumblebooks</a:t>
            </a:r>
            <a:endParaRPr lang="en-US" dirty="0"/>
          </a:p>
          <a:p>
            <a:pPr lvl="2"/>
            <a:r>
              <a:rPr lang="en-US" dirty="0" smtClean="0"/>
              <a:t>Pairing fiction with nonfiction</a:t>
            </a:r>
          </a:p>
          <a:p>
            <a:pPr lvl="2"/>
            <a:r>
              <a:rPr lang="en-US" dirty="0" smtClean="0"/>
              <a:t>Book trailers and reviews (</a:t>
            </a:r>
            <a:r>
              <a:rPr lang="en-US" dirty="0" err="1" smtClean="0">
                <a:hlinkClick r:id="rId2"/>
              </a:rPr>
              <a:t>Animoto</a:t>
            </a:r>
            <a:r>
              <a:rPr lang="en-US" dirty="0" smtClean="0"/>
              <a:t>, video book reviews by students, </a:t>
            </a:r>
            <a:r>
              <a:rPr lang="en-US" dirty="0" err="1" smtClean="0"/>
              <a:t>LiveScribe</a:t>
            </a:r>
            <a:r>
              <a:rPr lang="en-US" dirty="0" smtClean="0"/>
              <a:t> pens)</a:t>
            </a:r>
          </a:p>
        </p:txBody>
      </p:sp>
    </p:spTree>
    <p:extLst>
      <p:ext uri="{BB962C8B-B14F-4D97-AF65-F5344CB8AC3E}">
        <p14:creationId xmlns:p14="http://schemas.microsoft.com/office/powerpoint/2010/main" val="2554691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Multisensory</a:t>
            </a:r>
            <a:br>
              <a:rPr lang="en-US" dirty="0" smtClean="0"/>
            </a:br>
            <a:r>
              <a:rPr lang="en-US" dirty="0" smtClean="0"/>
              <a:t>Multimodality</a:t>
            </a:r>
            <a:endParaRPr lang="en-US" dirty="0"/>
          </a:p>
        </p:txBody>
      </p:sp>
      <p:sp>
        <p:nvSpPr>
          <p:cNvPr id="3" name="Content Placeholder 2"/>
          <p:cNvSpPr>
            <a:spLocks noGrp="1"/>
          </p:cNvSpPr>
          <p:nvPr>
            <p:ph idx="1"/>
          </p:nvPr>
        </p:nvSpPr>
        <p:spPr/>
        <p:txBody>
          <a:bodyPr>
            <a:normAutofit/>
          </a:bodyPr>
          <a:lstStyle/>
          <a:p>
            <a:r>
              <a:rPr lang="en-US" dirty="0" smtClean="0"/>
              <a:t>Active Engagement with Traditional Text</a:t>
            </a:r>
          </a:p>
          <a:p>
            <a:pPr lvl="1"/>
            <a:r>
              <a:rPr lang="en-US" dirty="0" smtClean="0"/>
              <a:t>Quality literature</a:t>
            </a:r>
          </a:p>
          <a:p>
            <a:pPr lvl="2"/>
            <a:r>
              <a:rPr lang="en-US" dirty="0" smtClean="0"/>
              <a:t>Exploring genres and authors</a:t>
            </a:r>
          </a:p>
          <a:p>
            <a:pPr lvl="2"/>
            <a:r>
              <a:rPr lang="en-US" dirty="0" smtClean="0"/>
              <a:t>Graphic novels</a:t>
            </a:r>
          </a:p>
          <a:p>
            <a:pPr lvl="2"/>
            <a:r>
              <a:rPr lang="en-US" dirty="0" smtClean="0"/>
              <a:t>Poetry</a:t>
            </a:r>
          </a:p>
          <a:p>
            <a:pPr lvl="2"/>
            <a:r>
              <a:rPr lang="en-US" dirty="0" smtClean="0"/>
              <a:t>Folktales</a:t>
            </a:r>
          </a:p>
          <a:p>
            <a:pPr lvl="2"/>
            <a:r>
              <a:rPr lang="en-US" dirty="0" smtClean="0"/>
              <a:t>Puppets, role playing, Reader’s Theater</a:t>
            </a:r>
          </a:p>
          <a:p>
            <a:pPr lvl="2"/>
            <a:r>
              <a:rPr lang="en-US" dirty="0" smtClean="0"/>
              <a:t>Books in different languages</a:t>
            </a:r>
            <a:endParaRPr lang="en-US" dirty="0"/>
          </a:p>
        </p:txBody>
      </p:sp>
    </p:spTree>
    <p:extLst>
      <p:ext uri="{BB962C8B-B14F-4D97-AF65-F5344CB8AC3E}">
        <p14:creationId xmlns:p14="http://schemas.microsoft.com/office/powerpoint/2010/main" val="1614538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1676400"/>
            <a:ext cx="5105400" cy="4918166"/>
          </a:xfrm>
          <a:prstGeom prst="rect">
            <a:avLst/>
          </a:prstGeom>
        </p:spPr>
      </p:pic>
      <p:sp>
        <p:nvSpPr>
          <p:cNvPr id="5" name="TextBox 4"/>
          <p:cNvSpPr txBox="1"/>
          <p:nvPr/>
        </p:nvSpPr>
        <p:spPr>
          <a:xfrm>
            <a:off x="381000" y="1600200"/>
            <a:ext cx="3124201" cy="1569660"/>
          </a:xfrm>
          <a:prstGeom prst="rect">
            <a:avLst/>
          </a:prstGeom>
          <a:noFill/>
        </p:spPr>
        <p:txBody>
          <a:bodyPr wrap="square" rtlCol="0">
            <a:spAutoFit/>
          </a:bodyPr>
          <a:lstStyle/>
          <a:p>
            <a:r>
              <a:rPr lang="en-US" sz="3200" dirty="0" smtClean="0"/>
              <a:t>Why Do We </a:t>
            </a:r>
          </a:p>
          <a:p>
            <a:r>
              <a:rPr lang="en-US" sz="3200" dirty="0" smtClean="0"/>
              <a:t>Need </a:t>
            </a:r>
          </a:p>
          <a:p>
            <a:r>
              <a:rPr lang="en-US" sz="3200" dirty="0" smtClean="0"/>
              <a:t>Flexible Media?</a:t>
            </a:r>
          </a:p>
        </p:txBody>
      </p:sp>
      <p:sp>
        <p:nvSpPr>
          <p:cNvPr id="6" name="TextBox 5"/>
          <p:cNvSpPr txBox="1"/>
          <p:nvPr/>
        </p:nvSpPr>
        <p:spPr>
          <a:xfrm>
            <a:off x="381000" y="6332956"/>
            <a:ext cx="4221027" cy="261610"/>
          </a:xfrm>
          <a:prstGeom prst="rect">
            <a:avLst/>
          </a:prstGeom>
          <a:noFill/>
        </p:spPr>
        <p:txBody>
          <a:bodyPr wrap="none" rtlCol="0">
            <a:spAutoFit/>
          </a:bodyPr>
          <a:lstStyle/>
          <a:p>
            <a:r>
              <a:rPr lang="en-US" sz="1100" dirty="0">
                <a:hlinkClick r:id="rId3"/>
              </a:rPr>
              <a:t>http://www.cast.org/teachingeverystudent/ideas/tes/chapter3.cfm</a:t>
            </a:r>
            <a:endParaRPr lang="en-US" sz="1100" dirty="0"/>
          </a:p>
        </p:txBody>
      </p:sp>
    </p:spTree>
    <p:extLst>
      <p:ext uri="{BB962C8B-B14F-4D97-AF65-F5344CB8AC3E}">
        <p14:creationId xmlns:p14="http://schemas.microsoft.com/office/powerpoint/2010/main" val="2766117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447800"/>
            <a:ext cx="6965245" cy="3754418"/>
          </a:xfrm>
        </p:spPr>
        <p:txBody>
          <a:bodyPr/>
          <a:lstStyle/>
          <a:p>
            <a:r>
              <a:rPr lang="en-US" dirty="0" smtClean="0">
                <a:hlinkClick r:id="rId2"/>
              </a:rPr>
              <a:t>Maryland Learning Link</a:t>
            </a:r>
            <a:endParaRPr lang="en-US" dirty="0"/>
          </a:p>
        </p:txBody>
      </p:sp>
    </p:spTree>
    <p:extLst>
      <p:ext uri="{BB962C8B-B14F-4D97-AF65-F5344CB8AC3E}">
        <p14:creationId xmlns:p14="http://schemas.microsoft.com/office/powerpoint/2010/main" val="818537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vs. Image vs. Multimedia</a:t>
            </a:r>
            <a:endParaRPr lang="en-US" dirty="0"/>
          </a:p>
        </p:txBody>
      </p:sp>
      <p:sp>
        <p:nvSpPr>
          <p:cNvPr id="3" name="Text Placeholder 2"/>
          <p:cNvSpPr>
            <a:spLocks noGrp="1"/>
          </p:cNvSpPr>
          <p:nvPr>
            <p:ph type="body" sz="half" idx="1"/>
          </p:nvPr>
        </p:nvSpPr>
        <p:spPr>
          <a:xfrm>
            <a:off x="457200" y="1600200"/>
            <a:ext cx="4038600" cy="3733800"/>
          </a:xfrm>
        </p:spPr>
        <p:txBody>
          <a:bodyPr>
            <a:normAutofit fontScale="62500" lnSpcReduction="20000"/>
          </a:bodyPr>
          <a:lstStyle/>
          <a:p>
            <a:pPr marL="0" indent="0">
              <a:buNone/>
            </a:pPr>
            <a:r>
              <a:rPr lang="en-US" dirty="0"/>
              <a:t>Go back to Mississippi, go back to Alabama, go back to Georgia, go back to Louisiana, go back to the slums and ghettos of our northern cities, knowing that somehow this situation can and will be changed. Let us not wallow in the valley of despair.</a:t>
            </a:r>
          </a:p>
          <a:p>
            <a:pPr marL="0" indent="0">
              <a:buNone/>
            </a:pPr>
            <a:r>
              <a:rPr lang="en-US" dirty="0"/>
              <a:t>I say to you today, my friends, that in spite of the difficulties and frustrations of the moment, I still have a dream. It is a dream deeply rooted in the American dream. </a:t>
            </a:r>
          </a:p>
          <a:p>
            <a:pPr marL="0" indent="0">
              <a:buNone/>
            </a:pPr>
            <a:r>
              <a:rPr lang="en-US" dirty="0"/>
              <a:t>I have a dream that one day this nation will rise up and live out the true meaning of its creed: </a:t>
            </a:r>
            <a:r>
              <a:rPr lang="en-US" dirty="0" smtClean="0"/>
              <a:t>We </a:t>
            </a:r>
            <a:r>
              <a:rPr lang="en-US" dirty="0"/>
              <a:t>hold these truths to be self-evident: that all men are created equal</a:t>
            </a:r>
            <a:r>
              <a:rPr lang="en-US" dirty="0" smtClean="0"/>
              <a:t>.</a:t>
            </a:r>
            <a:endParaRPr lang="en-US" dirty="0"/>
          </a:p>
          <a:p>
            <a:pPr marL="0" indent="0">
              <a:buNone/>
            </a:pPr>
            <a:r>
              <a:rPr lang="en-US" dirty="0"/>
              <a:t>I have a dream that one day on the red hills of Georgia the sons of former slaves and the sons of former slave owners will be able to sit down together at a table of brotherhood. </a:t>
            </a:r>
          </a:p>
          <a:p>
            <a:endParaRPr lang="en-US" dirty="0" smtClean="0"/>
          </a:p>
          <a:p>
            <a:pPr marL="0" indent="0">
              <a:buNone/>
            </a:pPr>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05400" y="1676400"/>
            <a:ext cx="2359356" cy="373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xplosion 1 4">
            <a:hlinkClick r:id="rId3"/>
          </p:cNvPr>
          <p:cNvSpPr/>
          <p:nvPr/>
        </p:nvSpPr>
        <p:spPr>
          <a:xfrm>
            <a:off x="1143000" y="5562600"/>
            <a:ext cx="914400" cy="9144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4564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Notes</a:t>
            </a:r>
            <a:endParaRPr lang="en-US" dirty="0"/>
          </a:p>
        </p:txBody>
      </p:sp>
      <p:sp>
        <p:nvSpPr>
          <p:cNvPr id="3" name="Text Placeholder 2"/>
          <p:cNvSpPr>
            <a:spLocks noGrp="1"/>
          </p:cNvSpPr>
          <p:nvPr>
            <p:ph idx="1"/>
          </p:nvPr>
        </p:nvSpPr>
        <p:spPr/>
        <p:txBody>
          <a:bodyPr>
            <a:normAutofit/>
          </a:bodyPr>
          <a:lstStyle/>
          <a:p>
            <a:r>
              <a:rPr lang="en-US" dirty="0"/>
              <a:t>Although one might argue that the literal content of "I Have a Dream" remains the same whether it is presented as text, speech, or image, it is clear that each medium produces a qualitatively different effect. The textual version of Dr. King's speech contains the words, powerful and evocative. The audio offers vocal cues-intonation, pauses, volume, and pitch-tools this eloquent orator used very skillfully to convey the meaning of his message. The video version adds to the vocal cues a variety of visual ones. There are Dr. King's gestures and facial expressions and the environmental context-the large, responsive audience and the majestic setting on The Mall in Washington, D.C. (see Figure 3.1). </a:t>
            </a:r>
          </a:p>
          <a:p>
            <a:endParaRPr lang="en-US" dirty="0"/>
          </a:p>
        </p:txBody>
      </p:sp>
    </p:spTree>
    <p:extLst>
      <p:ext uri="{BB962C8B-B14F-4D97-AF65-F5344CB8AC3E}">
        <p14:creationId xmlns:p14="http://schemas.microsoft.com/office/powerpoint/2010/main" val="3903614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Issues</a:t>
            </a:r>
            <a:endParaRPr lang="en-US" dirty="0"/>
          </a:p>
        </p:txBody>
      </p:sp>
      <p:sp>
        <p:nvSpPr>
          <p:cNvPr id="3" name="Content Placeholder 2"/>
          <p:cNvSpPr>
            <a:spLocks noGrp="1"/>
          </p:cNvSpPr>
          <p:nvPr>
            <p:ph idx="1"/>
          </p:nvPr>
        </p:nvSpPr>
        <p:spPr/>
        <p:txBody>
          <a:bodyPr>
            <a:normAutofit/>
          </a:bodyPr>
          <a:lstStyle/>
          <a:p>
            <a:r>
              <a:rPr lang="en-US" dirty="0" smtClean="0"/>
              <a:t>Hand signals</a:t>
            </a:r>
          </a:p>
          <a:p>
            <a:r>
              <a:rPr lang="en-US" dirty="0" smtClean="0"/>
              <a:t>Visual cards</a:t>
            </a:r>
          </a:p>
          <a:p>
            <a:r>
              <a:rPr lang="en-US" dirty="0" smtClean="0"/>
              <a:t>First… then charts</a:t>
            </a:r>
          </a:p>
          <a:p>
            <a:r>
              <a:rPr lang="en-US" dirty="0" smtClean="0"/>
              <a:t>Transition time – timer (online timers), songs </a:t>
            </a:r>
          </a:p>
          <a:p>
            <a:r>
              <a:rPr lang="en-US" dirty="0" smtClean="0"/>
              <a:t>Routine, routine, routine</a:t>
            </a:r>
          </a:p>
          <a:p>
            <a:r>
              <a:rPr lang="en-US" dirty="0" smtClean="0"/>
              <a:t>Choices</a:t>
            </a:r>
          </a:p>
          <a:p>
            <a:r>
              <a:rPr lang="en-US" dirty="0" smtClean="0"/>
              <a:t>Build positive relationships</a:t>
            </a:r>
          </a:p>
          <a:p>
            <a:r>
              <a:rPr lang="en-US" dirty="0" smtClean="0"/>
              <a:t>Physical space around student</a:t>
            </a:r>
          </a:p>
          <a:p>
            <a:r>
              <a:rPr lang="en-US" dirty="0" smtClean="0"/>
              <a:t>Magic Wand</a:t>
            </a:r>
          </a:p>
          <a:p>
            <a:endParaRPr lang="en-US" dirty="0"/>
          </a:p>
        </p:txBody>
      </p:sp>
    </p:spTree>
    <p:extLst>
      <p:ext uri="{BB962C8B-B14F-4D97-AF65-F5344CB8AC3E}">
        <p14:creationId xmlns:p14="http://schemas.microsoft.com/office/powerpoint/2010/main" val="1500682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Cards</a:t>
            </a:r>
            <a:endParaRPr lang="en-US" dirty="0"/>
          </a:p>
        </p:txBody>
      </p:sp>
      <p:pic>
        <p:nvPicPr>
          <p:cNvPr id="4" name="Content Placeholder 3" descr="C:\Users\sres.libstaff\AppData\Local\Microsoft\Windows\Temporary Internet Files\Content.IE5\QP3Q8UNM\MC900056680[1].wmf"/>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2057400"/>
            <a:ext cx="1787652" cy="1687982"/>
          </a:xfrm>
          <a:prstGeom prst="rect">
            <a:avLst/>
          </a:prstGeom>
          <a:noFill/>
          <a:ln>
            <a:noFill/>
          </a:ln>
        </p:spPr>
      </p:pic>
      <p:pic>
        <p:nvPicPr>
          <p:cNvPr id="5" name="Picture 4" descr="C:\Users\sres.libstaff\AppData\Local\Microsoft\Windows\Temporary Internet Files\Content.IE5\6TTGQS20\MC900187159[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1964598"/>
            <a:ext cx="1838325" cy="1514475"/>
          </a:xfrm>
          <a:prstGeom prst="rect">
            <a:avLst/>
          </a:prstGeom>
          <a:noFill/>
          <a:ln>
            <a:noFill/>
          </a:ln>
        </p:spPr>
      </p:pic>
      <p:pic>
        <p:nvPicPr>
          <p:cNvPr id="6" name="Picture 5" descr="C:\Users\sres.libstaff\AppData\Local\Microsoft\Windows\Temporary Internet Files\Content.IE5\QP3Q8UNM\MC900282178[1].wm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3581400"/>
            <a:ext cx="1962150" cy="2258695"/>
          </a:xfrm>
          <a:prstGeom prst="rect">
            <a:avLst/>
          </a:prstGeom>
          <a:noFill/>
          <a:ln>
            <a:noFill/>
          </a:ln>
        </p:spPr>
      </p:pic>
    </p:spTree>
    <p:extLst>
      <p:ext uri="{BB962C8B-B14F-4D97-AF65-F5344CB8AC3E}">
        <p14:creationId xmlns:p14="http://schemas.microsoft.com/office/powerpoint/2010/main" val="3138815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First…then chart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6771823"/>
              </p:ext>
            </p:extLst>
          </p:nvPr>
        </p:nvGraphicFramePr>
        <p:xfrm>
          <a:off x="457200" y="1600200"/>
          <a:ext cx="8229602" cy="2834640"/>
        </p:xfrm>
        <a:graphic>
          <a:graphicData uri="http://schemas.openxmlformats.org/drawingml/2006/table">
            <a:tbl>
              <a:tblPr firstRow="1" bandRow="1">
                <a:tableStyleId>{5C22544A-7EE6-4342-B048-85BDC9FD1C3A}</a:tableStyleId>
              </a:tblPr>
              <a:tblGrid>
                <a:gridCol w="4114801"/>
                <a:gridCol w="4114801"/>
              </a:tblGrid>
              <a:tr h="370840">
                <a:tc>
                  <a:txBody>
                    <a:bodyPr/>
                    <a:lstStyle/>
                    <a:p>
                      <a:pPr algn="ctr"/>
                      <a:r>
                        <a:rPr lang="en-US" dirty="0" smtClean="0"/>
                        <a:t>First</a:t>
                      </a:r>
                    </a:p>
                    <a:p>
                      <a:pPr algn="ctr"/>
                      <a:endParaRPr lang="en-US" dirty="0" smtClean="0"/>
                    </a:p>
                    <a:p>
                      <a:pPr algn="ctr"/>
                      <a:endParaRPr lang="en-US" dirty="0" smtClean="0"/>
                    </a:p>
                    <a:p>
                      <a:pPr algn="ctr"/>
                      <a:endParaRPr lang="en-US" dirty="0" smtClean="0"/>
                    </a:p>
                    <a:p>
                      <a:pPr algn="ctr"/>
                      <a:r>
                        <a:rPr lang="en-US" dirty="0" smtClean="0"/>
                        <a:t>Find</a:t>
                      </a:r>
                      <a:r>
                        <a:rPr lang="en-US" baseline="0" dirty="0" smtClean="0"/>
                        <a:t> 3 text features in a nonfiction book</a:t>
                      </a:r>
                      <a:endParaRPr lang="en-US" dirty="0"/>
                    </a:p>
                  </a:txBody>
                  <a:tcPr marL="121450" marR="121450"/>
                </a:tc>
                <a:tc>
                  <a:txBody>
                    <a:bodyPr/>
                    <a:lstStyle/>
                    <a:p>
                      <a:pPr algn="ctr"/>
                      <a:r>
                        <a:rPr lang="en-US" dirty="0" smtClean="0"/>
                        <a:t>Then</a:t>
                      </a:r>
                    </a:p>
                    <a:p>
                      <a:pPr algn="ctr"/>
                      <a:endParaRPr lang="en-US" dirty="0" smtClean="0"/>
                    </a:p>
                    <a:p>
                      <a:pPr algn="ctr"/>
                      <a:endParaRPr lang="en-US" dirty="0" smtClean="0"/>
                    </a:p>
                    <a:p>
                      <a:pPr algn="ctr"/>
                      <a:endParaRPr lang="en-US" dirty="0" smtClean="0"/>
                    </a:p>
                    <a:p>
                      <a:pPr algn="ctr"/>
                      <a:r>
                        <a:rPr lang="en-US" dirty="0" smtClean="0"/>
                        <a:t>Listen to a story on </a:t>
                      </a:r>
                      <a:r>
                        <a:rPr lang="en-US" dirty="0" err="1" smtClean="0"/>
                        <a:t>Bookflix</a:t>
                      </a: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a:p>
                  </a:txBody>
                  <a:tcPr marL="121450" marR="121450"/>
                </a:tc>
              </a:tr>
            </a:tbl>
          </a:graphicData>
        </a:graphic>
      </p:graphicFrame>
    </p:spTree>
    <p:extLst>
      <p:ext uri="{BB962C8B-B14F-4D97-AF65-F5344CB8AC3E}">
        <p14:creationId xmlns:p14="http://schemas.microsoft.com/office/powerpoint/2010/main" val="1235106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6965245" cy="838200"/>
          </a:xfrm>
        </p:spPr>
        <p:txBody>
          <a:bodyPr>
            <a:normAutofit/>
          </a:bodyPr>
          <a:lstStyle/>
          <a:p>
            <a:r>
              <a:rPr lang="en-US" sz="3200" dirty="0" smtClean="0"/>
              <a:t>Citations</a:t>
            </a:r>
            <a:endParaRPr lang="en-US" sz="3200" dirty="0"/>
          </a:p>
        </p:txBody>
      </p:sp>
      <p:sp>
        <p:nvSpPr>
          <p:cNvPr id="3" name="Content Placeholder 2"/>
          <p:cNvSpPr>
            <a:spLocks noGrp="1"/>
          </p:cNvSpPr>
          <p:nvPr>
            <p:ph idx="1"/>
          </p:nvPr>
        </p:nvSpPr>
        <p:spPr>
          <a:xfrm>
            <a:off x="1463040" y="1524000"/>
            <a:ext cx="6196405" cy="4199069"/>
          </a:xfrm>
        </p:spPr>
        <p:txBody>
          <a:bodyPr>
            <a:normAutofit fontScale="55000" lnSpcReduction="20000"/>
          </a:bodyPr>
          <a:lstStyle/>
          <a:p>
            <a:r>
              <a:rPr lang="en-US" dirty="0"/>
              <a:t>APA Citation: CAST (2008). </a:t>
            </a:r>
            <a:r>
              <a:rPr lang="en-US" i="1" dirty="0"/>
              <a:t>Universal design for learning guidelines version 1.0. </a:t>
            </a:r>
            <a:r>
              <a:rPr lang="en-US" dirty="0" err="1"/>
              <a:t>Wakeeld</a:t>
            </a:r>
            <a:r>
              <a:rPr lang="en-US" dirty="0"/>
              <a:t>, MA: Author</a:t>
            </a:r>
            <a:r>
              <a:rPr lang="en-US" dirty="0" smtClean="0"/>
              <a:t>.</a:t>
            </a:r>
          </a:p>
          <a:p>
            <a:r>
              <a:rPr lang="en-US" dirty="0" err="1"/>
              <a:t>Marrall</a:t>
            </a:r>
            <a:r>
              <a:rPr lang="en-US" dirty="0"/>
              <a:t>, Rebecca. </a:t>
            </a:r>
            <a:r>
              <a:rPr lang="en-US" i="1" dirty="0"/>
              <a:t>Universal Design for Learning in Library Instruction</a:t>
            </a:r>
            <a:r>
              <a:rPr lang="en-US" dirty="0"/>
              <a:t>. Digital image. </a:t>
            </a:r>
            <a:r>
              <a:rPr lang="en-US" i="1" dirty="0"/>
              <a:t>American Library Association</a:t>
            </a:r>
            <a:r>
              <a:rPr lang="en-US" dirty="0"/>
              <a:t>. </a:t>
            </a:r>
            <a:r>
              <a:rPr lang="en-US" dirty="0" err="1"/>
              <a:t>N.p</a:t>
            </a:r>
            <a:r>
              <a:rPr lang="en-US" dirty="0"/>
              <a:t>., </a:t>
            </a:r>
            <a:r>
              <a:rPr lang="en-US" dirty="0" err="1"/>
              <a:t>n.d.</a:t>
            </a:r>
            <a:r>
              <a:rPr lang="en-US" dirty="0"/>
              <a:t> Web. 02 Feb. 2014</a:t>
            </a:r>
            <a:r>
              <a:rPr lang="en-US" dirty="0" smtClean="0"/>
              <a:t>.</a:t>
            </a:r>
          </a:p>
          <a:p>
            <a:r>
              <a:rPr lang="en-US" i="1" dirty="0"/>
              <a:t>Universal Design for Learning</a:t>
            </a:r>
            <a:r>
              <a:rPr lang="en-US" dirty="0"/>
              <a:t>. Maryland Learning Link, 2011. You Tube</a:t>
            </a:r>
            <a:r>
              <a:rPr lang="en-US" dirty="0" smtClean="0"/>
              <a:t>.</a:t>
            </a:r>
          </a:p>
          <a:p>
            <a:r>
              <a:rPr lang="en-US" dirty="0" err="1"/>
              <a:t>Wojahn</a:t>
            </a:r>
            <a:r>
              <a:rPr lang="en-US" dirty="0"/>
              <a:t>, Rebecca H. "Everyone's Invited: Ways to Make Your Library More Welcoming to Children with Special Needs." </a:t>
            </a:r>
            <a:r>
              <a:rPr lang="en-US" i="1" dirty="0"/>
              <a:t>School Library Journal</a:t>
            </a:r>
            <a:r>
              <a:rPr lang="en-US" dirty="0"/>
              <a:t> 52.Feb (2006): 46. Web</a:t>
            </a:r>
            <a:r>
              <a:rPr lang="en-US" dirty="0" smtClean="0"/>
              <a:t>.</a:t>
            </a:r>
          </a:p>
          <a:p>
            <a:r>
              <a:rPr lang="en-US" dirty="0" smtClean="0"/>
              <a:t>"Dr. Martin Luther King Jr. Speech(I Have A Dream)." YouTube. YouTube, </a:t>
            </a:r>
            <a:r>
              <a:rPr lang="en-US" dirty="0" err="1" smtClean="0"/>
              <a:t>n.d.</a:t>
            </a:r>
            <a:r>
              <a:rPr lang="en-US" dirty="0" smtClean="0"/>
              <a:t> Web. 11 Oct. 2014.</a:t>
            </a:r>
          </a:p>
          <a:p>
            <a:r>
              <a:rPr lang="en-US" dirty="0" smtClean="0"/>
              <a:t>"Chapter 3: Teaching Every Student TOC: Information &amp; Ideas." Chapter 3: Teaching Every Student TOC: Information &amp; Ideas. </a:t>
            </a:r>
            <a:r>
              <a:rPr lang="en-US" dirty="0" err="1" smtClean="0"/>
              <a:t>N.p</a:t>
            </a:r>
            <a:r>
              <a:rPr lang="en-US" dirty="0" smtClean="0"/>
              <a:t>., </a:t>
            </a:r>
            <a:r>
              <a:rPr lang="en-US" dirty="0" err="1" smtClean="0"/>
              <a:t>n.d.</a:t>
            </a:r>
            <a:r>
              <a:rPr lang="en-US" dirty="0" smtClean="0"/>
              <a:t> Web. 11 Oct. 2014. &lt;http://www.cast.org/teachingeverystudent/ideas/tes/chapter3_2.cfm&gt;.</a:t>
            </a:r>
          </a:p>
          <a:p>
            <a:endParaRPr lang="en-US" dirty="0"/>
          </a:p>
        </p:txBody>
      </p:sp>
    </p:spTree>
    <p:extLst>
      <p:ext uri="{BB962C8B-B14F-4D97-AF65-F5344CB8AC3E}">
        <p14:creationId xmlns:p14="http://schemas.microsoft.com/office/powerpoint/2010/main" val="9872356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more information</a:t>
            </a:r>
            <a:endParaRPr lang="en-US" dirty="0"/>
          </a:p>
        </p:txBody>
      </p:sp>
      <p:sp>
        <p:nvSpPr>
          <p:cNvPr id="3" name="Content Placeholder 2"/>
          <p:cNvSpPr>
            <a:spLocks noGrp="1"/>
          </p:cNvSpPr>
          <p:nvPr>
            <p:ph idx="1"/>
          </p:nvPr>
        </p:nvSpPr>
        <p:spPr/>
        <p:txBody>
          <a:bodyPr/>
          <a:lstStyle/>
          <a:p>
            <a:r>
              <a:rPr lang="en-US" dirty="0" smtClean="0">
                <a:hlinkClick r:id="rId2"/>
              </a:rPr>
              <a:t>National Center on Universal Design for Learning</a:t>
            </a:r>
            <a:endParaRPr lang="en-US" dirty="0"/>
          </a:p>
        </p:txBody>
      </p:sp>
    </p:spTree>
    <p:extLst>
      <p:ext uri="{BB962C8B-B14F-4D97-AF65-F5344CB8AC3E}">
        <p14:creationId xmlns:p14="http://schemas.microsoft.com/office/powerpoint/2010/main" val="2479007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r>
              <a:rPr lang="en-US" dirty="0" smtClean="0"/>
              <a:t>This sounds a lot like differentiated instruction</a:t>
            </a:r>
          </a:p>
          <a:p>
            <a:r>
              <a:rPr lang="en-US" dirty="0" smtClean="0"/>
              <a:t>The difference is that all the differentiation is offered to all the students, not just struggling students. </a:t>
            </a:r>
            <a:endParaRPr lang="en-US" dirty="0" smtClean="0"/>
          </a:p>
          <a:p>
            <a:r>
              <a:rPr lang="en-US" dirty="0" smtClean="0"/>
              <a:t>It is about Equal Access to Resources and the library media center.</a:t>
            </a:r>
            <a:endParaRPr lang="en-US" dirty="0" smtClean="0"/>
          </a:p>
        </p:txBody>
      </p:sp>
    </p:spTree>
    <p:extLst>
      <p:ext uri="{BB962C8B-B14F-4D97-AF65-F5344CB8AC3E}">
        <p14:creationId xmlns:p14="http://schemas.microsoft.com/office/powerpoint/2010/main" val="1286268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udlcenter.org/sites/udlcenter.org/files/updateguidelines.pdf - Windows Internet Explorer"/>
          <p:cNvPicPr>
            <a:picLocks noChangeAspect="1"/>
          </p:cNvPicPr>
          <p:nvPr/>
        </p:nvPicPr>
        <p:blipFill rotWithShape="1">
          <a:blip r:embed="rId2">
            <a:extLst>
              <a:ext uri="{28A0092B-C50C-407E-A947-70E740481C1C}">
                <a14:useLocalDpi xmlns:a14="http://schemas.microsoft.com/office/drawing/2010/main" val="0"/>
              </a:ext>
            </a:extLst>
          </a:blip>
          <a:srcRect l="8519" t="12697"/>
          <a:stretch/>
        </p:blipFill>
        <p:spPr>
          <a:xfrm>
            <a:off x="838200" y="685800"/>
            <a:ext cx="7667897" cy="5480755"/>
          </a:xfrm>
          <a:prstGeom prst="rect">
            <a:avLst/>
          </a:prstGeom>
        </p:spPr>
      </p:pic>
    </p:spTree>
    <p:extLst>
      <p:ext uri="{BB962C8B-B14F-4D97-AF65-F5344CB8AC3E}">
        <p14:creationId xmlns:p14="http://schemas.microsoft.com/office/powerpoint/2010/main" val="3811827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Affective Networks</a:t>
            </a:r>
            <a:br>
              <a:rPr lang="en-US" dirty="0" smtClean="0"/>
            </a:br>
            <a:r>
              <a:rPr lang="en-US" dirty="0" smtClean="0"/>
              <a:t>How to Engage Students</a:t>
            </a:r>
            <a:endParaRPr lang="en-US" dirty="0"/>
          </a:p>
        </p:txBody>
      </p:sp>
      <p:sp>
        <p:nvSpPr>
          <p:cNvPr id="3" name="Content Placeholder 2"/>
          <p:cNvSpPr>
            <a:spLocks noGrp="1"/>
          </p:cNvSpPr>
          <p:nvPr>
            <p:ph idx="1"/>
          </p:nvPr>
        </p:nvSpPr>
        <p:spPr/>
        <p:txBody>
          <a:bodyPr>
            <a:normAutofit/>
          </a:bodyPr>
          <a:lstStyle/>
          <a:p>
            <a:r>
              <a:rPr lang="en-US" dirty="0" smtClean="0"/>
              <a:t>Accessible physical space for mobility impaired</a:t>
            </a:r>
          </a:p>
          <a:p>
            <a:r>
              <a:rPr lang="en-US" dirty="0" smtClean="0"/>
              <a:t>Technology – iPads and tablets – games, videos, </a:t>
            </a:r>
            <a:r>
              <a:rPr lang="en-US" dirty="0" err="1" smtClean="0"/>
              <a:t>ebooks</a:t>
            </a:r>
            <a:endParaRPr lang="en-US" dirty="0" smtClean="0"/>
          </a:p>
          <a:p>
            <a:r>
              <a:rPr lang="en-US" dirty="0" smtClean="0"/>
              <a:t>Behavioral cues – hand signals, countdown, songs</a:t>
            </a:r>
          </a:p>
          <a:p>
            <a:r>
              <a:rPr lang="en-US" dirty="0" smtClean="0"/>
              <a:t>Let students help with routines and present lessons</a:t>
            </a:r>
          </a:p>
          <a:p>
            <a:r>
              <a:rPr lang="en-US" dirty="0" smtClean="0"/>
              <a:t>Mix it up! Incorporate music, movement, audio, and visual components to media lessons. </a:t>
            </a:r>
            <a:endParaRPr lang="en-US" dirty="0"/>
          </a:p>
        </p:txBody>
      </p:sp>
    </p:spTree>
    <p:extLst>
      <p:ext uri="{BB962C8B-B14F-4D97-AF65-F5344CB8AC3E}">
        <p14:creationId xmlns:p14="http://schemas.microsoft.com/office/powerpoint/2010/main" val="2056685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381001"/>
            <a:ext cx="6965245" cy="1066800"/>
          </a:xfrm>
        </p:spPr>
        <p:txBody>
          <a:bodyPr>
            <a:normAutofit/>
          </a:bodyPr>
          <a:lstStyle/>
          <a:p>
            <a:r>
              <a:rPr lang="en-US" sz="3200" dirty="0" smtClean="0"/>
              <a:t>Recognition Networks</a:t>
            </a:r>
            <a:br>
              <a:rPr lang="en-US" sz="3200" dirty="0" smtClean="0"/>
            </a:br>
            <a:r>
              <a:rPr lang="en-US" sz="3200" dirty="0" smtClean="0"/>
              <a:t>How Learners Receive Information</a:t>
            </a:r>
            <a:endParaRPr lang="en-US" sz="3200" dirty="0"/>
          </a:p>
        </p:txBody>
      </p:sp>
      <p:sp>
        <p:nvSpPr>
          <p:cNvPr id="5" name="Content Placeholder 4"/>
          <p:cNvSpPr>
            <a:spLocks noGrp="1"/>
          </p:cNvSpPr>
          <p:nvPr>
            <p:ph idx="1"/>
          </p:nvPr>
        </p:nvSpPr>
        <p:spPr/>
        <p:txBody>
          <a:bodyPr>
            <a:normAutofit/>
          </a:bodyPr>
          <a:lstStyle/>
          <a:p>
            <a:r>
              <a:rPr lang="en-US" dirty="0" smtClean="0"/>
              <a:t>Video </a:t>
            </a:r>
          </a:p>
          <a:p>
            <a:r>
              <a:rPr lang="en-US" dirty="0" smtClean="0"/>
              <a:t>Video with closed captioning</a:t>
            </a:r>
          </a:p>
          <a:p>
            <a:r>
              <a:rPr lang="en-US" dirty="0" smtClean="0"/>
              <a:t>Text and Text to Speech applications</a:t>
            </a:r>
          </a:p>
          <a:p>
            <a:r>
              <a:rPr lang="en-US" dirty="0" smtClean="0"/>
              <a:t>Databases with read aloud features, videos, help tutorials and transcripts</a:t>
            </a:r>
          </a:p>
          <a:p>
            <a:r>
              <a:rPr lang="en-US" dirty="0" smtClean="0"/>
              <a:t>Graphics (charts, </a:t>
            </a:r>
            <a:r>
              <a:rPr lang="en-US" dirty="0" err="1" smtClean="0"/>
              <a:t>infographics</a:t>
            </a:r>
            <a:r>
              <a:rPr lang="en-US" dirty="0" smtClean="0"/>
              <a:t>, </a:t>
            </a:r>
            <a:r>
              <a:rPr lang="en-US" dirty="0" err="1" smtClean="0"/>
              <a:t>datacharts</a:t>
            </a:r>
            <a:r>
              <a:rPr lang="en-US" dirty="0" smtClean="0"/>
              <a:t>)</a:t>
            </a:r>
          </a:p>
          <a:p>
            <a:r>
              <a:rPr lang="en-US" dirty="0" smtClean="0"/>
              <a:t>Tactile (puppets, flannel boards, experiments, sensory activities with sand, water, clay, paint, beads…)</a:t>
            </a:r>
            <a:endParaRPr lang="en-US" dirty="0"/>
          </a:p>
        </p:txBody>
      </p:sp>
    </p:spTree>
    <p:extLst>
      <p:ext uri="{BB962C8B-B14F-4D97-AF65-F5344CB8AC3E}">
        <p14:creationId xmlns:p14="http://schemas.microsoft.com/office/powerpoint/2010/main" val="2856222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Strategic Networks</a:t>
            </a:r>
            <a:br>
              <a:rPr lang="en-US" sz="3600" dirty="0" smtClean="0"/>
            </a:br>
            <a:r>
              <a:rPr lang="en-US" sz="3600" dirty="0" smtClean="0"/>
              <a:t>How Learners Display Knowledge</a:t>
            </a:r>
            <a:endParaRPr lang="en-US" sz="3600" dirty="0"/>
          </a:p>
        </p:txBody>
      </p:sp>
      <p:sp>
        <p:nvSpPr>
          <p:cNvPr id="3" name="Content Placeholder 2"/>
          <p:cNvSpPr>
            <a:spLocks noGrp="1"/>
          </p:cNvSpPr>
          <p:nvPr>
            <p:ph idx="1"/>
          </p:nvPr>
        </p:nvSpPr>
        <p:spPr/>
        <p:txBody>
          <a:bodyPr/>
          <a:lstStyle/>
          <a:p>
            <a:r>
              <a:rPr lang="en-US" dirty="0" smtClean="0"/>
              <a:t>Allow choice and multiple options</a:t>
            </a:r>
          </a:p>
          <a:p>
            <a:pPr lvl="1"/>
            <a:r>
              <a:rPr lang="en-US" dirty="0" smtClean="0"/>
              <a:t>Digital: Pixie, PowerPoint, movie making, </a:t>
            </a:r>
            <a:r>
              <a:rPr lang="en-US" dirty="0" err="1" smtClean="0"/>
              <a:t>Photostory</a:t>
            </a:r>
            <a:r>
              <a:rPr lang="en-US" dirty="0" smtClean="0"/>
              <a:t>, </a:t>
            </a:r>
            <a:r>
              <a:rPr lang="en-US" dirty="0" err="1" smtClean="0"/>
              <a:t>ActiveInspire</a:t>
            </a:r>
            <a:r>
              <a:rPr lang="en-US" dirty="0" smtClean="0"/>
              <a:t>, tablets, photography, Live Scribe Pens, comic/cartoon making</a:t>
            </a:r>
          </a:p>
          <a:p>
            <a:pPr lvl="1"/>
            <a:r>
              <a:rPr lang="en-US" dirty="0" smtClean="0"/>
              <a:t>Use graphic organizers – Inspiration, </a:t>
            </a:r>
            <a:r>
              <a:rPr lang="en-US" dirty="0" err="1" smtClean="0"/>
              <a:t>Kidspiration</a:t>
            </a:r>
            <a:r>
              <a:rPr lang="en-US" dirty="0" smtClean="0"/>
              <a:t>, Read, Write, Think, </a:t>
            </a:r>
            <a:r>
              <a:rPr lang="en-US" dirty="0" err="1" smtClean="0"/>
              <a:t>infographics</a:t>
            </a:r>
            <a:r>
              <a:rPr lang="en-US" dirty="0" smtClean="0"/>
              <a:t>, story boards, scripts</a:t>
            </a:r>
          </a:p>
        </p:txBody>
      </p:sp>
    </p:spTree>
    <p:extLst>
      <p:ext uri="{BB962C8B-B14F-4D97-AF65-F5344CB8AC3E}">
        <p14:creationId xmlns:p14="http://schemas.microsoft.com/office/powerpoint/2010/main" val="1200562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Strategic Networks</a:t>
            </a:r>
            <a:br>
              <a:rPr lang="en-US" sz="3600" dirty="0" smtClean="0"/>
            </a:br>
            <a:r>
              <a:rPr lang="en-US" sz="3600" dirty="0" smtClean="0"/>
              <a:t>How Learners Display Knowledge</a:t>
            </a:r>
            <a:endParaRPr lang="en-US" sz="3600" dirty="0"/>
          </a:p>
        </p:txBody>
      </p:sp>
      <p:sp>
        <p:nvSpPr>
          <p:cNvPr id="3" name="Content Placeholder 2"/>
          <p:cNvSpPr>
            <a:spLocks noGrp="1"/>
          </p:cNvSpPr>
          <p:nvPr>
            <p:ph idx="1"/>
          </p:nvPr>
        </p:nvSpPr>
        <p:spPr/>
        <p:txBody>
          <a:bodyPr/>
          <a:lstStyle/>
          <a:p>
            <a:r>
              <a:rPr lang="en-US" dirty="0" smtClean="0"/>
              <a:t>Allow choice and multiple options</a:t>
            </a:r>
          </a:p>
          <a:p>
            <a:pPr lvl="1"/>
            <a:r>
              <a:rPr lang="en-US" dirty="0" smtClean="0"/>
              <a:t>Art Based: diorama, mobile, photography, painting, drawing</a:t>
            </a:r>
          </a:p>
          <a:p>
            <a:pPr lvl="1"/>
            <a:r>
              <a:rPr lang="en-US" dirty="0" smtClean="0"/>
              <a:t>Music Based: composition, “sound tracks” – expressing the mood of a story, singing, story telling</a:t>
            </a:r>
          </a:p>
          <a:p>
            <a:pPr lvl="1"/>
            <a:r>
              <a:rPr lang="en-US" dirty="0" smtClean="0"/>
              <a:t>Movement Based: dance, role playing, Reader’s Theater</a:t>
            </a:r>
          </a:p>
        </p:txBody>
      </p:sp>
    </p:spTree>
    <p:extLst>
      <p:ext uri="{BB962C8B-B14F-4D97-AF65-F5344CB8AC3E}">
        <p14:creationId xmlns:p14="http://schemas.microsoft.com/office/powerpoint/2010/main" val="1868919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4267200"/>
            <a:ext cx="3048000" cy="1676400"/>
          </a:xfrm>
        </p:spPr>
        <p:txBody>
          <a:bodyPr>
            <a:normAutofit/>
          </a:bodyPr>
          <a:lstStyle/>
          <a:p>
            <a:endParaRPr lang="en-US" sz="32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29855" y="762000"/>
            <a:ext cx="4599745" cy="5334000"/>
          </a:xfrm>
        </p:spPr>
      </p:pic>
      <p:sp>
        <p:nvSpPr>
          <p:cNvPr id="10" name="TextBox 9"/>
          <p:cNvSpPr txBox="1"/>
          <p:nvPr/>
        </p:nvSpPr>
        <p:spPr>
          <a:xfrm>
            <a:off x="304800" y="5856514"/>
            <a:ext cx="4038600" cy="400110"/>
          </a:xfrm>
          <a:prstGeom prst="rect">
            <a:avLst/>
          </a:prstGeom>
          <a:noFill/>
        </p:spPr>
        <p:txBody>
          <a:bodyPr wrap="square" rtlCol="0">
            <a:spAutoFit/>
          </a:bodyPr>
          <a:lstStyle/>
          <a:p>
            <a:r>
              <a:rPr lang="en-US" sz="1000" dirty="0"/>
              <a:t>http://www.cast.org/teachingeverystudent/ideas/tes/chapter1_graphical.cfm</a:t>
            </a:r>
          </a:p>
        </p:txBody>
      </p:sp>
      <p:sp>
        <p:nvSpPr>
          <p:cNvPr id="4" name="TextBox 3"/>
          <p:cNvSpPr txBox="1"/>
          <p:nvPr/>
        </p:nvSpPr>
        <p:spPr>
          <a:xfrm>
            <a:off x="457200" y="1066800"/>
            <a:ext cx="2971800" cy="2554545"/>
          </a:xfrm>
          <a:prstGeom prst="rect">
            <a:avLst/>
          </a:prstGeom>
          <a:noFill/>
        </p:spPr>
        <p:txBody>
          <a:bodyPr wrap="square" rtlCol="0">
            <a:spAutoFit/>
          </a:bodyPr>
          <a:lstStyle/>
          <a:p>
            <a:r>
              <a:rPr lang="en-US" sz="4000" dirty="0"/>
              <a:t>How Can UDL be used in the media center?</a:t>
            </a:r>
          </a:p>
        </p:txBody>
      </p:sp>
    </p:spTree>
    <p:extLst>
      <p:ext uri="{BB962C8B-B14F-4D97-AF65-F5344CB8AC3E}">
        <p14:creationId xmlns:p14="http://schemas.microsoft.com/office/powerpoint/2010/main" val="4188653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1319</TotalTime>
  <Words>1178</Words>
  <Application>Microsoft Office PowerPoint</Application>
  <PresentationFormat>On-screen Show (4:3)</PresentationFormat>
  <Paragraphs>128</Paragraphs>
  <Slides>26</Slides>
  <Notes>0</Notes>
  <HiddenSlides>3</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Thatch</vt:lpstr>
      <vt:lpstr>UDL Principles in the Media Center</vt:lpstr>
      <vt:lpstr>Maryland Learning Link</vt:lpstr>
      <vt:lpstr>Notes</vt:lpstr>
      <vt:lpstr>PowerPoint Presentation</vt:lpstr>
      <vt:lpstr>Affective Networks How to Engage Students</vt:lpstr>
      <vt:lpstr>Recognition Networks How Learners Receive Information</vt:lpstr>
      <vt:lpstr>Strategic Networks How Learners Display Knowledge</vt:lpstr>
      <vt:lpstr>Strategic Networks How Learners Display Knowledge</vt:lpstr>
      <vt:lpstr>PowerPoint Presentation</vt:lpstr>
      <vt:lpstr>PowerPoint Presentation</vt:lpstr>
      <vt:lpstr> School Library Journal 2/2006  Everyone’s Invited  </vt:lpstr>
      <vt:lpstr>UDL and the physical space</vt:lpstr>
      <vt:lpstr>Note</vt:lpstr>
      <vt:lpstr>Reaching  the Special Population of English Language Learners </vt:lpstr>
      <vt:lpstr>Reaching  the Special Population of English Language Learners </vt:lpstr>
      <vt:lpstr>Best Practices of Teaching</vt:lpstr>
      <vt:lpstr>Multisensory Multimodality</vt:lpstr>
      <vt:lpstr>Multisensory Multimodality</vt:lpstr>
      <vt:lpstr>PowerPoint Presentation</vt:lpstr>
      <vt:lpstr>Text vs. Image vs. Multimedia</vt:lpstr>
      <vt:lpstr>Notes</vt:lpstr>
      <vt:lpstr>Behavior Issues</vt:lpstr>
      <vt:lpstr>Visual Cards</vt:lpstr>
      <vt:lpstr>First…then chart</vt:lpstr>
      <vt:lpstr>Citations</vt:lpstr>
      <vt:lpstr>Need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UDL Principles in the Media Center</dc:title>
  <dc:creator>Court User</dc:creator>
  <cp:lastModifiedBy>FCPS</cp:lastModifiedBy>
  <cp:revision>45</cp:revision>
  <dcterms:created xsi:type="dcterms:W3CDTF">2014-01-21T14:57:23Z</dcterms:created>
  <dcterms:modified xsi:type="dcterms:W3CDTF">2014-10-12T17:30:33Z</dcterms:modified>
</cp:coreProperties>
</file>