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0"/>
  </p:notesMasterIdLst>
  <p:sldIdLst>
    <p:sldId id="256" r:id="rId2"/>
    <p:sldId id="258" r:id="rId3"/>
    <p:sldId id="268" r:id="rId4"/>
    <p:sldId id="259" r:id="rId5"/>
    <p:sldId id="260" r:id="rId6"/>
    <p:sldId id="261" r:id="rId7"/>
    <p:sldId id="306" r:id="rId8"/>
    <p:sldId id="272" r:id="rId9"/>
    <p:sldId id="273" r:id="rId10"/>
    <p:sldId id="274" r:id="rId11"/>
    <p:sldId id="307" r:id="rId12"/>
    <p:sldId id="278" r:id="rId13"/>
    <p:sldId id="279" r:id="rId14"/>
    <p:sldId id="280" r:id="rId15"/>
    <p:sldId id="281" r:id="rId16"/>
    <p:sldId id="282" r:id="rId17"/>
    <p:sldId id="283" r:id="rId18"/>
    <p:sldId id="284" r:id="rId19"/>
    <p:sldId id="285" r:id="rId20"/>
    <p:sldId id="286" r:id="rId21"/>
    <p:sldId id="287" r:id="rId22"/>
    <p:sldId id="302" r:id="rId23"/>
    <p:sldId id="308" r:id="rId24"/>
    <p:sldId id="267" r:id="rId25"/>
    <p:sldId id="269" r:id="rId26"/>
    <p:sldId id="304" r:id="rId27"/>
    <p:sldId id="305" r:id="rId28"/>
    <p:sldId id="25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54" autoAdjust="0"/>
  </p:normalViewPr>
  <p:slideViewPr>
    <p:cSldViewPr>
      <p:cViewPr>
        <p:scale>
          <a:sx n="90" d="100"/>
          <a:sy n="90" d="100"/>
        </p:scale>
        <p:origin x="-576" y="6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72AA4B05-9700-4F5D-8D38-5E6CFDC2F16C}" type="slidenum">
              <a:rPr lang="en-US"/>
              <a:pPr/>
              <a:t>‹#›</a:t>
            </a:fld>
            <a:endParaRPr lang="en-US"/>
          </a:p>
        </p:txBody>
      </p:sp>
    </p:spTree>
    <p:extLst>
      <p:ext uri="{BB962C8B-B14F-4D97-AF65-F5344CB8AC3E}">
        <p14:creationId xmlns:p14="http://schemas.microsoft.com/office/powerpoint/2010/main" val="2737192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ontgomeryschoolsmd.org/departments/hiat/tech_quick_guides/UDLOnlineMedia2011-201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roquestk12.com/go/human" TargetMode="External"/><Relationship Id="rId7" Type="http://schemas.openxmlformats.org/officeDocument/2006/relationships/hyperlink" Target="http://www.proquestk12.com/lexile_reading_levels.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proquestk12.com/pic/downloads/SIRS_Standards.ppt" TargetMode="External"/><Relationship Id="rId5" Type="http://schemas.openxmlformats.org/officeDocument/2006/relationships/hyperlink" Target="http://www.proquestk12.com/productinfo/sirs_discoverer.shtml" TargetMode="External"/><Relationship Id="rId4" Type="http://schemas.openxmlformats.org/officeDocument/2006/relationships/hyperlink" Target="http://www.proquestk12.com/productinfo/sirs_decades.s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roquestk12.com/productinfo/sirs_researcher.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proquestk12.com/productinfo/sirs_sks_webselect.shtml" TargetMode="External"/><Relationship Id="rId5" Type="http://schemas.openxmlformats.org/officeDocument/2006/relationships/hyperlink" Target="http://www.proquestk12.com/productinfo/sirs_renaissance.shtml" TargetMode="External"/><Relationship Id="rId4" Type="http://schemas.openxmlformats.org/officeDocument/2006/relationships/hyperlink" Target="http://www.proquestk12.com/productinfo/sirs_gov_reporter.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The MDK12 Digital Library is a statewide purchasing consortium created to serve all 24 school districts and approximately 100 non-public schools that to date has saved the taxpayers of Maryland over $1.5 million.  Housed at the MSDE since fall 2009 under guiding legislation (SB235, 2009), the project has developed by-laws, a MOU, and a committee structure similar to that in place since the project’s inception as a Federal Title </a:t>
            </a:r>
            <a:r>
              <a:rPr lang="en-US" sz="1200" b="0" i="0" kern="1200" dirty="0" err="1" smtClean="0">
                <a:solidFill>
                  <a:schemeClr val="tx1"/>
                </a:solidFill>
                <a:effectLst/>
                <a:latin typeface="Arial" pitchFamily="34" charset="0"/>
                <a:ea typeface="+mn-ea"/>
                <a:cs typeface="Arial" pitchFamily="34" charset="0"/>
              </a:rPr>
              <a:t>IID</a:t>
            </a:r>
            <a:r>
              <a:rPr lang="en-US" sz="1200" b="0" i="0" kern="1200" dirty="0" smtClean="0">
                <a:solidFill>
                  <a:schemeClr val="tx1"/>
                </a:solidFill>
                <a:effectLst/>
                <a:latin typeface="Arial" pitchFamily="34" charset="0"/>
                <a:ea typeface="+mn-ea"/>
                <a:cs typeface="Arial" pitchFamily="34" charset="0"/>
              </a:rPr>
              <a:t> Grant begun in 2003.</a:t>
            </a:r>
            <a:endParaRPr lang="en-US" dirty="0"/>
          </a:p>
        </p:txBody>
      </p:sp>
      <p:sp>
        <p:nvSpPr>
          <p:cNvPr id="4" name="Slide Number Placeholder 3"/>
          <p:cNvSpPr>
            <a:spLocks noGrp="1"/>
          </p:cNvSpPr>
          <p:nvPr>
            <p:ph type="sldNum" sz="quarter" idx="10"/>
          </p:nvPr>
        </p:nvSpPr>
        <p:spPr/>
        <p:txBody>
          <a:bodyPr/>
          <a:lstStyle/>
          <a:p>
            <a:fld id="{72AA4B05-9700-4F5D-8D38-5E6CFDC2F16C}" type="slidenum">
              <a:rPr lang="en-US" smtClean="0"/>
              <a:pPr/>
              <a:t>2</a:t>
            </a:fld>
            <a:endParaRPr lang="en-US"/>
          </a:p>
        </p:txBody>
      </p:sp>
    </p:spTree>
    <p:extLst>
      <p:ext uri="{BB962C8B-B14F-4D97-AF65-F5344CB8AC3E}">
        <p14:creationId xmlns:p14="http://schemas.microsoft.com/office/powerpoint/2010/main" val="282592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Educator Resources page </a:t>
            </a:r>
          </a:p>
          <a:p>
            <a:r>
              <a:rPr lang="en-US" dirty="0" smtClean="0"/>
              <a:t>– Professional</a:t>
            </a:r>
            <a:r>
              <a:rPr lang="en-US" baseline="0" dirty="0" smtClean="0"/>
              <a:t> Development links</a:t>
            </a:r>
          </a:p>
          <a:p>
            <a:pPr marL="171450" indent="-171450">
              <a:buFontTx/>
              <a:buChar char="-"/>
            </a:pPr>
            <a:r>
              <a:rPr lang="en-US" baseline="0" dirty="0" smtClean="0"/>
              <a:t>Student research guides and interactive skill builders</a:t>
            </a:r>
          </a:p>
          <a:p>
            <a:pPr marL="171450" indent="-171450">
              <a:buFontTx/>
              <a:buChar char="-"/>
            </a:pPr>
            <a:r>
              <a:rPr lang="en-US" baseline="0" dirty="0" smtClean="0"/>
              <a:t>Common core alignments</a:t>
            </a: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962535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SIRS has two interfaces; one for younger students (SIRS Discoverer) and one for older students (SIRS Knowledge</a:t>
            </a:r>
            <a:r>
              <a:rPr lang="en-US" baseline="0" dirty="0" smtClean="0"/>
              <a:t> Source</a:t>
            </a:r>
            <a:r>
              <a:rPr lang="en-US" dirty="0" smtClean="0"/>
              <a:t>). This is an image of SIRS Discoverer from the homepage.</a:t>
            </a:r>
          </a:p>
          <a:p>
            <a:endParaRPr lang="en-US" dirty="0" smtClean="0"/>
          </a:p>
          <a:p>
            <a:r>
              <a:rPr lang="en-US" baseline="0" dirty="0" smtClean="0"/>
              <a:t>This </a:t>
            </a:r>
            <a:r>
              <a:rPr lang="en-US" baseline="0" dirty="0" smtClean="0"/>
              <a:t>database now has a read aloud feature built-in, and you can also use </a:t>
            </a:r>
            <a:r>
              <a:rPr lang="en-US" baseline="0" dirty="0" smtClean="0"/>
              <a:t>software apps like Natural </a:t>
            </a:r>
            <a:r>
              <a:rPr lang="en-US" baseline="0" dirty="0" smtClean="0"/>
              <a:t>Reader if a student gets stuck on a word or phrase.</a:t>
            </a:r>
          </a:p>
          <a:p>
            <a:endParaRPr lang="en-US" baseline="0" dirty="0" smtClean="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8568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Key features of SIRS:</a:t>
            </a:r>
          </a:p>
          <a:p>
            <a:endParaRPr lang="en-US" dirty="0" smtClean="0"/>
          </a:p>
          <a:p>
            <a:pPr fontAlgn="base">
              <a:buFont typeface="Arial" pitchFamily="34" charset="0"/>
              <a:buChar char="•"/>
            </a:pPr>
            <a:r>
              <a:rPr lang="en-US" dirty="0" smtClean="0"/>
              <a:t>Color-coded Reading Levels</a:t>
            </a:r>
          </a:p>
          <a:p>
            <a:pPr fontAlgn="base">
              <a:buFont typeface="Arial" pitchFamily="34" charset="0"/>
              <a:buChar char="•"/>
            </a:pPr>
            <a:r>
              <a:rPr lang="en-US" dirty="0" smtClean="0"/>
              <a:t>Sort by Reading Level</a:t>
            </a:r>
          </a:p>
          <a:p>
            <a:pPr fontAlgn="base">
              <a:buFont typeface="Arial" pitchFamily="34" charset="0"/>
              <a:buChar char="•"/>
            </a:pPr>
            <a:r>
              <a:rPr lang="en-US" dirty="0" err="1" smtClean="0"/>
              <a:t>Lexile</a:t>
            </a:r>
            <a:r>
              <a:rPr lang="en-US" dirty="0" smtClean="0"/>
              <a:t> Score</a:t>
            </a:r>
          </a:p>
          <a:p>
            <a:pPr fontAlgn="base">
              <a:buFont typeface="Arial" pitchFamily="34" charset="0"/>
              <a:buChar char="•"/>
            </a:pPr>
            <a:r>
              <a:rPr lang="en-US" dirty="0" smtClean="0"/>
              <a:t>Advanced Search-- Search for informational text at specific levels</a:t>
            </a:r>
          </a:p>
          <a:p>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8207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0">
              <a:defRPr/>
            </a:pPr>
            <a:endParaRPr lang="en-US" dirty="0" smtClean="0"/>
          </a:p>
          <a:p>
            <a:pPr defTabSz="914310">
              <a:defRPr/>
            </a:pPr>
            <a:r>
              <a:rPr lang="en-US" dirty="0" err="1" smtClean="0"/>
              <a:t>CultureGrams</a:t>
            </a:r>
            <a:r>
              <a:rPr lang="en-US" dirty="0" smtClean="0"/>
              <a:t> provides up-to-date information on 200+ countries and cultures.  25 categories are tracked including history, land and climate, religion, personal appearance, gestures, language, government, family, dating and marriage, etc. Doesn't use </a:t>
            </a:r>
            <a:r>
              <a:rPr lang="en-US" dirty="0" err="1" smtClean="0"/>
              <a:t>Lexiles</a:t>
            </a:r>
            <a:r>
              <a:rPr lang="en-US" dirty="0" smtClean="0"/>
              <a:t>, but the "Kids Edition" is written for elementary and middle school students. It is a frequently referred to as</a:t>
            </a:r>
            <a:r>
              <a:rPr lang="en-US" baseline="0" dirty="0" smtClean="0"/>
              <a:t> a </a:t>
            </a:r>
            <a:r>
              <a:rPr lang="en-US" dirty="0" smtClean="0"/>
              <a:t>resource in Curriculum</a:t>
            </a:r>
            <a:r>
              <a:rPr lang="en-US" baseline="0" dirty="0" smtClean="0"/>
              <a:t> 2.0</a:t>
            </a:r>
            <a:r>
              <a:rPr lang="en-US" dirty="0" smtClean="0"/>
              <a:t>. What you see on this screen is at</a:t>
            </a:r>
            <a:r>
              <a:rPr lang="en-US" baseline="0" dirty="0" smtClean="0"/>
              <a:t> the secondary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856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Choose</a:t>
            </a:r>
            <a:r>
              <a:rPr lang="en-US" baseline="0" dirty="0" smtClean="0"/>
              <a:t> a country from the drop-down menu or enter the country name in the search box in the upper right hand corner of the screen.</a:t>
            </a: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20852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Features: </a:t>
            </a:r>
          </a:p>
          <a:p>
            <a:pPr>
              <a:buFont typeface="Arial" pitchFamily="34" charset="0"/>
              <a:buNone/>
            </a:pPr>
            <a:endParaRPr lang="en-US" dirty="0" smtClean="0"/>
          </a:p>
          <a:p>
            <a:pPr lvl="1" fontAlgn="base">
              <a:buFont typeface="Arial" pitchFamily="34" charset="0"/>
              <a:buChar char="•"/>
            </a:pPr>
            <a:r>
              <a:rPr lang="en-US" dirty="0" smtClean="0"/>
              <a:t>Read-Aloud Feature, including</a:t>
            </a:r>
            <a:r>
              <a:rPr lang="en-US" baseline="0" dirty="0" smtClean="0"/>
              <a:t> highlighting text as it reads, word only, sentence only, word and sentence together, text color choices, word color choices, slow, medium, fast </a:t>
            </a:r>
            <a:endParaRPr lang="en-US" dirty="0" smtClean="0"/>
          </a:p>
          <a:p>
            <a:pPr lvl="1" fontAlgn="base">
              <a:buFont typeface="Arial" pitchFamily="34" charset="0"/>
              <a:buChar char="•"/>
            </a:pPr>
            <a:r>
              <a:rPr lang="en-US" dirty="0" smtClean="0"/>
              <a:t>Varied Reading </a:t>
            </a:r>
            <a:r>
              <a:rPr lang="en-US" dirty="0" smtClean="0"/>
              <a:t>Levels – switching between World Edition and Kids Edition very easy</a:t>
            </a:r>
            <a:endParaRPr lang="en-US" dirty="0" smtClean="0"/>
          </a:p>
          <a:p>
            <a:pPr lvl="1" fontAlgn="base">
              <a:buFont typeface="Arial" pitchFamily="34" charset="0"/>
              <a:buChar char="•"/>
            </a:pPr>
            <a:r>
              <a:rPr lang="en-US" dirty="0" smtClean="0"/>
              <a:t>Provide Multimedia for background </a:t>
            </a:r>
            <a:r>
              <a:rPr lang="en-US" dirty="0" smtClean="0"/>
              <a:t>information </a:t>
            </a:r>
            <a:endParaRPr lang="en-US" dirty="0" smtClean="0"/>
          </a:p>
          <a:p>
            <a:pPr lvl="1" fontAlgn="base">
              <a:buFont typeface="Arial" pitchFamily="34" charset="0"/>
              <a:buChar char="•"/>
            </a:pPr>
            <a:r>
              <a:rPr lang="en-US" dirty="0" smtClean="0"/>
              <a:t>Text Adjustments (copy and paste into Word and manipulate text; i.e., chunking, adding images, highlight key vocabulary, increase font size, etc.)</a:t>
            </a:r>
          </a:p>
          <a:p>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510309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This is view</a:t>
            </a:r>
            <a:r>
              <a:rPr lang="en-US" baseline="0" dirty="0" smtClean="0"/>
              <a:t> of the “accessible report” screen that you can then copy and paste into Word.</a:t>
            </a: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02871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This is</a:t>
            </a:r>
            <a:r>
              <a:rPr lang="en-US" baseline="0" dirty="0" smtClean="0"/>
              <a:t> an example of the images provided in </a:t>
            </a:r>
            <a:r>
              <a:rPr lang="en-US" baseline="0" dirty="0" err="1" smtClean="0"/>
              <a:t>CultureGrams</a:t>
            </a:r>
            <a:r>
              <a:rPr lang="en-US" baseline="0" dirty="0" smtClean="0"/>
              <a:t>. These images can be used to enhance informational text in order to provide context or background information for reading passages.</a:t>
            </a: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55026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All of the products that we shared</a:t>
            </a:r>
            <a:r>
              <a:rPr lang="en-US" baseline="0" dirty="0" smtClean="0"/>
              <a:t> today, and any products that are purchased at the school level, all require that our students embrace and use them in their learning. </a:t>
            </a:r>
          </a:p>
          <a:p>
            <a:endParaRPr lang="en-US" dirty="0" smtClean="0"/>
          </a:p>
          <a:p>
            <a:r>
              <a:rPr lang="en-US" dirty="0" smtClean="0"/>
              <a:t>Here</a:t>
            </a:r>
            <a:r>
              <a:rPr lang="en-US" baseline="0" dirty="0" smtClean="0"/>
              <a:t> are three strategies to build student ownership of these literacy options:</a:t>
            </a:r>
          </a:p>
          <a:p>
            <a:pPr marL="224668" indent="-224668">
              <a:buFont typeface="+mj-lt"/>
              <a:buAutoNum type="arabicPeriod"/>
            </a:pPr>
            <a:r>
              <a:rPr lang="en-US" baseline="0" dirty="0" smtClean="0"/>
              <a:t>Make your students aware of the purpose of using the subscription services</a:t>
            </a:r>
          </a:p>
          <a:p>
            <a:pPr marL="224668" indent="-224668">
              <a:buFont typeface="+mj-lt"/>
              <a:buAutoNum type="arabicPeriod"/>
            </a:pPr>
            <a:r>
              <a:rPr lang="en-US" baseline="0" dirty="0" smtClean="0"/>
              <a:t>After the lesson concludes, build-in student reflection on the choices that they made</a:t>
            </a:r>
          </a:p>
          <a:p>
            <a:pPr marL="224668" indent="-224668">
              <a:buFont typeface="+mj-lt"/>
              <a:buAutoNum type="arabicPeriod"/>
            </a:pPr>
            <a:r>
              <a:rPr lang="en-US" baseline="0" dirty="0" smtClean="0"/>
              <a:t>Plan your lessons with the subscription services in mind and build in their use into the assignment rubric</a:t>
            </a: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602282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DMK12 digital Steering committee coordinates the evaluation and selection of products for our content list each fall. We facilitate a Vendor day in October where providers present new and/or enhancements for their products. </a:t>
            </a:r>
          </a:p>
          <a:p>
            <a:endParaRPr lang="en-US" baseline="0" dirty="0" smtClean="0"/>
          </a:p>
          <a:p>
            <a:r>
              <a:rPr lang="en-US" baseline="0" dirty="0" smtClean="0"/>
              <a:t>We then coordinate a trials period and send out the information to all 24 schools districts and our non-public members.</a:t>
            </a:r>
          </a:p>
          <a:p>
            <a:r>
              <a:rPr lang="en-US" baseline="0" dirty="0" smtClean="0"/>
              <a:t> </a:t>
            </a:r>
          </a:p>
          <a:p>
            <a:r>
              <a:rPr lang="en-US" baseline="0" dirty="0" smtClean="0"/>
              <a:t>The trials last two months.  The information is collated by the E&amp;S sub-committee and vendors are then contacted for pricing.</a:t>
            </a:r>
          </a:p>
          <a:p>
            <a:endParaRPr lang="en-US" baseline="0" dirty="0" smtClean="0"/>
          </a:p>
          <a:p>
            <a:r>
              <a:rPr lang="en-US" baseline="0" dirty="0" smtClean="0"/>
              <a:t>Once acceptable pricing has been submitted, the list of providers is assembled and sent to all MDK12 school systems and non-public members. </a:t>
            </a:r>
            <a:endParaRPr lang="en-US" dirty="0"/>
          </a:p>
        </p:txBody>
      </p:sp>
      <p:sp>
        <p:nvSpPr>
          <p:cNvPr id="4" name="Slide Number Placeholder 3"/>
          <p:cNvSpPr>
            <a:spLocks noGrp="1"/>
          </p:cNvSpPr>
          <p:nvPr>
            <p:ph type="sldNum" sz="quarter" idx="10"/>
          </p:nvPr>
        </p:nvSpPr>
        <p:spPr/>
        <p:txBody>
          <a:bodyPr/>
          <a:lstStyle/>
          <a:p>
            <a:fld id="{72AA4B05-9700-4F5D-8D38-5E6CFDC2F16C}" type="slidenum">
              <a:rPr lang="en-US" smtClean="0"/>
              <a:pPr/>
              <a:t>23</a:t>
            </a:fld>
            <a:endParaRPr lang="en-US"/>
          </a:p>
        </p:txBody>
      </p:sp>
    </p:spTree>
    <p:extLst>
      <p:ext uri="{BB962C8B-B14F-4D97-AF65-F5344CB8AC3E}">
        <p14:creationId xmlns:p14="http://schemas.microsoft.com/office/powerpoint/2010/main" val="369599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For the 2013-14 school year consortium members have access to negotiated pricing for digital content from over 25 major content providers including e-book content, and are all again subscribing statewide to a suite of ProQuest/SIRS databases. The MDK12 Digital Library leadership continues to work with public and academic libraries through the Maryland Library Consortium (</a:t>
            </a:r>
            <a:r>
              <a:rPr lang="en-US" sz="1200" b="0" i="0" kern="1200" dirty="0" err="1" smtClean="0">
                <a:solidFill>
                  <a:schemeClr val="tx1"/>
                </a:solidFill>
                <a:effectLst/>
                <a:latin typeface="Arial" pitchFamily="34" charset="0"/>
                <a:ea typeface="+mn-ea"/>
                <a:cs typeface="Arial" pitchFamily="34" charset="0"/>
              </a:rPr>
              <a:t>MLC</a:t>
            </a:r>
            <a:r>
              <a:rPr lang="en-US" sz="1200" b="0" i="0" kern="1200" dirty="0" smtClean="0">
                <a:solidFill>
                  <a:schemeClr val="tx1"/>
                </a:solidFill>
                <a:effectLst/>
                <a:latin typeface="Arial" pitchFamily="34" charset="0"/>
                <a:ea typeface="+mn-ea"/>
                <a:cs typeface="Arial" pitchFamily="34" charset="0"/>
              </a:rPr>
              <a:t>) to form a larger purchasing consortium. Through the </a:t>
            </a:r>
            <a:r>
              <a:rPr lang="en-US" sz="1200" b="0" i="0" kern="1200" dirty="0" err="1" smtClean="0">
                <a:solidFill>
                  <a:schemeClr val="tx1"/>
                </a:solidFill>
                <a:effectLst/>
                <a:latin typeface="Arial" pitchFamily="34" charset="0"/>
                <a:ea typeface="+mn-ea"/>
                <a:cs typeface="Arial" pitchFamily="34" charset="0"/>
              </a:rPr>
              <a:t>MLC</a:t>
            </a:r>
            <a:r>
              <a:rPr lang="en-US" sz="1200" b="0" i="0" kern="1200" dirty="0" smtClean="0">
                <a:solidFill>
                  <a:schemeClr val="tx1"/>
                </a:solidFill>
                <a:effectLst/>
                <a:latin typeface="Arial" pitchFamily="34" charset="0"/>
                <a:ea typeface="+mn-ea"/>
                <a:cs typeface="Arial" pitchFamily="34" charset="0"/>
              </a:rPr>
              <a:t>, MDK12 members now have access to an IP authenticated suite of EBSCO databases through the 2016 school year. Steering Committee members also participate as members of the Maryland eContent Advisory Council (MEAC) which in the fall of 2011 sponsored the first Maryland eBook Conference.</a:t>
            </a:r>
            <a:endParaRPr lang="en-US" dirty="0"/>
          </a:p>
        </p:txBody>
      </p:sp>
      <p:sp>
        <p:nvSpPr>
          <p:cNvPr id="4" name="Slide Number Placeholder 3"/>
          <p:cNvSpPr>
            <a:spLocks noGrp="1"/>
          </p:cNvSpPr>
          <p:nvPr>
            <p:ph type="sldNum" sz="quarter" idx="10"/>
          </p:nvPr>
        </p:nvSpPr>
        <p:spPr/>
        <p:txBody>
          <a:bodyPr/>
          <a:lstStyle/>
          <a:p>
            <a:fld id="{72AA4B05-9700-4F5D-8D38-5E6CFDC2F16C}" type="slidenum">
              <a:rPr lang="en-US" smtClean="0"/>
              <a:pPr/>
              <a:t>4</a:t>
            </a:fld>
            <a:endParaRPr lang="en-US"/>
          </a:p>
        </p:txBody>
      </p:sp>
    </p:spTree>
    <p:extLst>
      <p:ext uri="{BB962C8B-B14F-4D97-AF65-F5344CB8AC3E}">
        <p14:creationId xmlns:p14="http://schemas.microsoft.com/office/powerpoint/2010/main" val="1717587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would like to get gather some feedback from you;</a:t>
            </a:r>
            <a:r>
              <a:rPr lang="en-US" baseline="0" dirty="0" smtClean="0"/>
              <a:t> both verbally as well as virtually.</a:t>
            </a:r>
          </a:p>
          <a:p>
            <a:endParaRPr lang="en-US" baseline="0" dirty="0" smtClean="0"/>
          </a:p>
          <a:p>
            <a:pPr defTabSz="898672" fontAlgn="auto">
              <a:spcBef>
                <a:spcPts val="0"/>
              </a:spcBef>
              <a:spcAft>
                <a:spcPts val="0"/>
              </a:spcAft>
              <a:defRPr/>
            </a:pPr>
            <a:r>
              <a:rPr lang="en-US" dirty="0" smtClean="0"/>
              <a:t>Give instructions for texting to </a:t>
            </a:r>
            <a:r>
              <a:rPr lang="en-US" dirty="0" err="1" smtClean="0"/>
              <a:t>Padlet</a:t>
            </a:r>
            <a:r>
              <a:rPr lang="en-US" baseline="0" dirty="0" smtClean="0"/>
              <a:t> (Formerly known as </a:t>
            </a:r>
            <a:r>
              <a:rPr lang="en-US" baseline="0" dirty="0" err="1" smtClean="0"/>
              <a:t>Wall</a:t>
            </a:r>
            <a:r>
              <a:rPr lang="en-US" dirty="0" err="1" smtClean="0"/>
              <a:t>Wisher</a:t>
            </a:r>
            <a:r>
              <a:rPr lang="en-US" dirty="0" smtClean="0"/>
              <a:t>)</a:t>
            </a:r>
          </a:p>
          <a:p>
            <a:endParaRPr lang="en-US" baseline="0" dirty="0" smtClean="0"/>
          </a:p>
          <a:p>
            <a:r>
              <a:rPr lang="en-US" baseline="0" dirty="0" smtClean="0"/>
              <a:t>And/Or, they can please turn to your neighbor and discuss this question. During your conversation, you may text a reply or two to our </a:t>
            </a:r>
            <a:r>
              <a:rPr lang="en-US" baseline="0" dirty="0" err="1" smtClean="0"/>
              <a:t>Padlet</a:t>
            </a:r>
            <a:endParaRPr lang="en-US" baseline="0" dirty="0" smtClean="0"/>
          </a:p>
          <a:p>
            <a:endParaRPr lang="en-US" baseline="0" dirty="0" smtClean="0"/>
          </a:p>
          <a:p>
            <a:r>
              <a:rPr lang="en-US" baseline="0" dirty="0" smtClean="0"/>
              <a:t>Give 2 min. for participants to answer one of the questions and take 2 min. to process the answers in whole group.</a:t>
            </a: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10973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Lastly, </a:t>
            </a:r>
          </a:p>
          <a:p>
            <a:endParaRPr lang="en-US" baseline="0" dirty="0" smtClean="0"/>
          </a:p>
          <a:p>
            <a:r>
              <a:rPr lang="en-US" baseline="0" dirty="0" smtClean="0"/>
              <a:t>Please turn to your neighbor and discuss this question. During your conversation, you may text a reply or two to our </a:t>
            </a:r>
            <a:r>
              <a:rPr lang="en-US" baseline="0" dirty="0" err="1" smtClean="0"/>
              <a:t>Padlet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3296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200" dirty="0" smtClean="0"/>
              <a:t>Through the </a:t>
            </a:r>
            <a:r>
              <a:rPr lang="en-US" sz="2200" dirty="0" err="1" smtClean="0"/>
              <a:t>MLC</a:t>
            </a:r>
            <a:r>
              <a:rPr lang="en-US" sz="2200" dirty="0" smtClean="0"/>
              <a:t> currently all middle and high schools have free IP authentication databases available to them through SAILOR which includes:</a:t>
            </a:r>
          </a:p>
          <a:p>
            <a:pPr lvl="1">
              <a:lnSpc>
                <a:spcPct val="90000"/>
              </a:lnSpc>
            </a:pPr>
            <a:r>
              <a:rPr lang="en-US" sz="2000" dirty="0" smtClean="0"/>
              <a:t>EBSCO Science and History Reference Centers, </a:t>
            </a:r>
            <a:r>
              <a:rPr lang="en-US" sz="2000" dirty="0" err="1" smtClean="0"/>
              <a:t>MasterFile</a:t>
            </a:r>
            <a:r>
              <a:rPr lang="en-US" sz="2000" dirty="0" smtClean="0"/>
              <a:t> Premier, and Auto Repair Reference </a:t>
            </a:r>
            <a:r>
              <a:rPr lang="en-US" sz="2000" dirty="0" smtClean="0"/>
              <a:t>Center</a:t>
            </a:r>
          </a:p>
          <a:p>
            <a:pPr lvl="1">
              <a:lnSpc>
                <a:spcPct val="90000"/>
              </a:lnSpc>
            </a:pPr>
            <a:endParaRPr lang="en-US" sz="2000" dirty="0" smtClean="0"/>
          </a:p>
          <a:p>
            <a:pPr lvl="1">
              <a:lnSpc>
                <a:spcPct val="90000"/>
              </a:lnSpc>
            </a:pPr>
            <a:r>
              <a:rPr lang="en-US" sz="2000" dirty="0" smtClean="0"/>
              <a:t> A voluntary consortium of academic, public, school, and special libraries in the state of Maryland created to 1) leverage cooperative purchasing power</a:t>
            </a:r>
            <a:r>
              <a:rPr lang="en-US" sz="2000" baseline="0" dirty="0" smtClean="0"/>
              <a:t> </a:t>
            </a:r>
            <a:r>
              <a:rPr lang="en-US" sz="2000" dirty="0" smtClean="0"/>
              <a:t>for electronic resources, and 2) present a unified voice for requests made before the state </a:t>
            </a:r>
          </a:p>
          <a:p>
            <a:pPr lvl="1">
              <a:lnSpc>
                <a:spcPct val="90000"/>
              </a:lnSpc>
            </a:pPr>
            <a:r>
              <a:rPr lang="en-US" sz="2000" dirty="0" smtClean="0"/>
              <a:t>general assembly. </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72AA4B05-9700-4F5D-8D38-5E6CFDC2F16C}" type="slidenum">
              <a:rPr lang="en-US" smtClean="0"/>
              <a:pPr/>
              <a:t>6</a:t>
            </a:fld>
            <a:endParaRPr lang="en-US"/>
          </a:p>
        </p:txBody>
      </p:sp>
    </p:spTree>
    <p:extLst>
      <p:ext uri="{BB962C8B-B14F-4D97-AF65-F5344CB8AC3E}">
        <p14:creationId xmlns:p14="http://schemas.microsoft.com/office/powerpoint/2010/main" val="198215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The Maryland eContent Advisory Committee was developed in response to the strong interest expressed during the Maryland eBooks Summit in continuing conversations and investigating collaborative projects regarding eBooks and eContent.  The first meeting was held on February 6, 2012.  The group meets quarterly, as needed.</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Arial" pitchFamily="34" charset="0"/>
                <a:ea typeface="+mn-ea"/>
                <a:cs typeface="Arial" pitchFamily="34" charset="0"/>
              </a:rPr>
              <a:t>MEAC members represent the interests of academic, public, and school libraries. </a:t>
            </a:r>
          </a:p>
          <a:p>
            <a:r>
              <a:rPr lang="en-US" dirty="0" smtClean="0"/>
              <a:t>This group is tasked with keeping up with the world of e‐books</a:t>
            </a:r>
          </a:p>
          <a:p>
            <a:r>
              <a:rPr lang="en-US" dirty="0" smtClean="0"/>
              <a:t>and e‐content.    The committee is a collaboration of public librarians, public school librarians</a:t>
            </a:r>
          </a:p>
          <a:p>
            <a:r>
              <a:rPr lang="en-US" dirty="0" smtClean="0"/>
              <a:t>and academic librarians.  Issues currently being discussed include the possibility of a repository</a:t>
            </a:r>
          </a:p>
          <a:p>
            <a:r>
              <a:rPr lang="en-US" dirty="0" smtClean="0"/>
              <a:t>for e‐books and academic articles to serve Maryland libraries and to provide more access to e‐</a:t>
            </a:r>
          </a:p>
          <a:p>
            <a:r>
              <a:rPr lang="en-US" dirty="0" smtClean="0"/>
              <a:t>content, possibly contracting with additional vendors such as EBSCO or Recorded Books.</a:t>
            </a:r>
            <a:endParaRPr lang="en-US" dirty="0"/>
          </a:p>
        </p:txBody>
      </p:sp>
      <p:sp>
        <p:nvSpPr>
          <p:cNvPr id="4" name="Slide Number Placeholder 3"/>
          <p:cNvSpPr>
            <a:spLocks noGrp="1"/>
          </p:cNvSpPr>
          <p:nvPr>
            <p:ph type="sldNum" sz="quarter" idx="10"/>
          </p:nvPr>
        </p:nvSpPr>
        <p:spPr/>
        <p:txBody>
          <a:bodyPr/>
          <a:lstStyle/>
          <a:p>
            <a:fld id="{72AA4B05-9700-4F5D-8D38-5E6CFDC2F16C}" type="slidenum">
              <a:rPr lang="en-US" smtClean="0"/>
              <a:pPr/>
              <a:t>7</a:t>
            </a:fld>
            <a:endParaRPr lang="en-US"/>
          </a:p>
        </p:txBody>
      </p:sp>
    </p:spTree>
    <p:extLst>
      <p:ext uri="{BB962C8B-B14F-4D97-AF65-F5344CB8AC3E}">
        <p14:creationId xmlns:p14="http://schemas.microsoft.com/office/powerpoint/2010/main" val="173891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slide highlights</a:t>
            </a:r>
            <a:r>
              <a:rPr lang="en-US" baseline="0" dirty="0" smtClean="0"/>
              <a:t> important information for teachers to know about online subscription services. </a:t>
            </a: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61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endParaRPr lang="en-US" b="1" dirty="0" smtClean="0"/>
          </a:p>
          <a:p>
            <a:pPr fontAlgn="base"/>
            <a:r>
              <a:rPr lang="en-US" b="1" dirty="0" smtClean="0"/>
              <a:t>Discuss Online Options for Content Reading</a:t>
            </a:r>
            <a:r>
              <a:rPr lang="en-US" dirty="0" smtClean="0"/>
              <a:t> </a:t>
            </a:r>
          </a:p>
          <a:p>
            <a:pPr fontAlgn="base">
              <a:buFont typeface="Arial" pitchFamily="34" charset="0"/>
              <a:buNone/>
            </a:pPr>
            <a:endParaRPr lang="en-US" dirty="0" smtClean="0"/>
          </a:p>
          <a:p>
            <a:pPr fontAlgn="base">
              <a:buFont typeface="Arial" pitchFamily="34" charset="0"/>
              <a:buChar char="•"/>
            </a:pPr>
            <a:r>
              <a:rPr lang="en-US" dirty="0" smtClean="0"/>
              <a:t>Key features support the content teacher’s instructional goals.</a:t>
            </a:r>
          </a:p>
          <a:p>
            <a:pPr fontAlgn="base">
              <a:buFont typeface="Arial" pitchFamily="34" charset="0"/>
              <a:buChar char="•"/>
            </a:pPr>
            <a:endParaRPr lang="en-US" dirty="0" smtClean="0"/>
          </a:p>
          <a:p>
            <a:pPr fontAlgn="base">
              <a:buFont typeface="Arial" pitchFamily="34" charset="0"/>
              <a:buChar char="•"/>
            </a:pPr>
            <a:r>
              <a:rPr lang="en-US" dirty="0" smtClean="0"/>
              <a:t>These features make sense for all learners that are trying to stretch their decoding, vocabulary, academic language, background knowledge and comprehension. </a:t>
            </a:r>
          </a:p>
          <a:p>
            <a:pPr fontAlgn="base">
              <a:buFont typeface="Arial" pitchFamily="34" charset="0"/>
              <a:buChar char="•"/>
            </a:pPr>
            <a:endParaRPr lang="en-US" dirty="0" smtClean="0"/>
          </a:p>
          <a:p>
            <a:pPr fontAlgn="base">
              <a:buFont typeface="Arial" pitchFamily="34" charset="0"/>
              <a:buChar char="•"/>
            </a:pPr>
            <a:r>
              <a:rPr lang="en-US" dirty="0" smtClean="0"/>
              <a:t>These resources can provide scaffolds for the “just right” challenge; with text-based information for learners functioning above </a:t>
            </a:r>
            <a:r>
              <a:rPr lang="en-US" i="1" dirty="0" smtClean="0"/>
              <a:t>and</a:t>
            </a:r>
            <a:r>
              <a:rPr lang="en-US" dirty="0" smtClean="0"/>
              <a:t> below grade-level.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0167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prstClr val="black"/>
              </a:solidFill>
              <a:latin typeface="+mn-lt"/>
              <a:cs typeface="+mn-cs"/>
            </a:endParaRPr>
          </a:p>
          <a:p>
            <a:r>
              <a:rPr lang="en-US" dirty="0">
                <a:solidFill>
                  <a:prstClr val="black"/>
                </a:solidFill>
                <a:latin typeface="+mn-lt"/>
                <a:cs typeface="+mn-cs"/>
              </a:rPr>
              <a:t>This document is also available on the HIAT website. It is updated every year by School L</a:t>
            </a:r>
            <a:r>
              <a:rPr lang="en-US" dirty="0">
                <a:solidFill>
                  <a:prstClr val="black"/>
                </a:solidFill>
                <a:latin typeface="+mn-lt"/>
                <a:cs typeface="+mn-cs"/>
                <a:hlinkClick r:id="rId3"/>
              </a:rPr>
              <a:t>i</a:t>
            </a:r>
            <a:r>
              <a:rPr lang="en-US" dirty="0">
                <a:solidFill>
                  <a:prstClr val="black"/>
                </a:solidFill>
                <a:latin typeface="+mn-lt"/>
                <a:cs typeface="+mn-cs"/>
              </a:rPr>
              <a:t>brary Media Programs and HIAT team members.</a:t>
            </a:r>
            <a:endParaRPr lang="en-US" u="none" dirty="0" smtClean="0">
              <a:solidFill>
                <a:schemeClr val="tx1"/>
              </a:solidFill>
              <a:hlinkClick r:id="rId3"/>
            </a:endParaRPr>
          </a:p>
          <a:p>
            <a:endParaRPr lang="en-US" u="sng" dirty="0" smtClean="0">
              <a:hlinkClick r:id="rId3"/>
            </a:endParaRPr>
          </a:p>
          <a:p>
            <a:r>
              <a:rPr lang="en-US" dirty="0" smtClean="0"/>
              <a:t> </a:t>
            </a:r>
          </a:p>
        </p:txBody>
      </p:sp>
      <p:sp>
        <p:nvSpPr>
          <p:cNvPr id="4" name="Header Placeholder 3"/>
          <p:cNvSpPr>
            <a:spLocks noGrp="1"/>
          </p:cNvSpPr>
          <p:nvPr>
            <p:ph type="hdr" sz="quarter" idx="10"/>
          </p:nvPr>
        </p:nvSpPr>
        <p:spPr/>
        <p:txBody>
          <a:bodyPr/>
          <a:lstStyle/>
          <a:p>
            <a:pPr>
              <a:defRPr/>
            </a:pPr>
            <a:r>
              <a:rPr lang="en-US" smtClean="0">
                <a:solidFill>
                  <a:prstClr val="black"/>
                </a:solidFill>
              </a:rPr>
              <a:t>Getting Started with Bookshare Using Kurzweil</a:t>
            </a:r>
            <a:endParaRPr lang="en-US">
              <a:solidFill>
                <a:prstClr val="black"/>
              </a:solidFill>
            </a:endParaRPr>
          </a:p>
        </p:txBody>
      </p:sp>
      <p:sp>
        <p:nvSpPr>
          <p:cNvPr id="5" name="Date Placeholder 4"/>
          <p:cNvSpPr>
            <a:spLocks noGrp="1"/>
          </p:cNvSpPr>
          <p:nvPr>
            <p:ph type="dt" idx="11"/>
          </p:nvPr>
        </p:nvSpPr>
        <p:spPr/>
        <p:txBody>
          <a:bodyPr/>
          <a:lstStyle/>
          <a:p>
            <a:pPr>
              <a:defRPr/>
            </a:pPr>
            <a:r>
              <a:rPr lang="en-US" smtClean="0">
                <a:solidFill>
                  <a:prstClr val="black"/>
                </a:solidFill>
              </a:rPr>
              <a:t>October 21, 2009</a:t>
            </a:r>
            <a:endParaRPr lang="en-US">
              <a:solidFill>
                <a:prstClr val="black"/>
              </a:solidFill>
            </a:endParaRPr>
          </a:p>
        </p:txBody>
      </p:sp>
      <p:sp>
        <p:nvSpPr>
          <p:cNvPr id="6" name="Footer Placeholder 5"/>
          <p:cNvSpPr>
            <a:spLocks noGrp="1"/>
          </p:cNvSpPr>
          <p:nvPr>
            <p:ph type="ftr" sz="quarter" idx="12"/>
          </p:nvPr>
        </p:nvSpPr>
        <p:spPr/>
        <p:txBody>
          <a:bodyPr/>
          <a:lstStyle/>
          <a:p>
            <a:pPr>
              <a:defRPr/>
            </a:pPr>
            <a:r>
              <a:rPr lang="en-US" smtClean="0">
                <a:solidFill>
                  <a:prstClr val="black"/>
                </a:solidFill>
              </a:rPr>
              <a:t>www.montgomeryschoolsmd.org/departments/hiat/</a:t>
            </a:r>
            <a:endParaRPr lang="en-US">
              <a:solidFill>
                <a:prstClr val="black"/>
              </a:solidFill>
            </a:endParaRPr>
          </a:p>
        </p:txBody>
      </p:sp>
      <p:sp>
        <p:nvSpPr>
          <p:cNvPr id="7" name="Slide Number Placeholder 6"/>
          <p:cNvSpPr>
            <a:spLocks noGrp="1"/>
          </p:cNvSpPr>
          <p:nvPr>
            <p:ph type="sldNum" sz="quarter" idx="13"/>
          </p:nvPr>
        </p:nvSpPr>
        <p:spPr/>
        <p:txBody>
          <a:bodyPr/>
          <a:lstStyle/>
          <a:p>
            <a:pPr>
              <a:defRPr/>
            </a:pPr>
            <a:fld id="{5BA90AFE-0D59-4BD0-8F1A-BF0222CA224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88409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suited for High</a:t>
            </a:r>
            <a:r>
              <a:rPr lang="en-US" baseline="0" dirty="0" smtClean="0"/>
              <a:t> School students, but accessible to middle schools students who are seeking higher-level results.</a:t>
            </a:r>
          </a:p>
          <a:p>
            <a:r>
              <a:rPr lang="en-US" sz="1200" b="1" i="0" kern="1200" dirty="0" smtClean="0">
                <a:solidFill>
                  <a:schemeClr val="tx1"/>
                </a:solidFill>
                <a:effectLst/>
                <a:latin typeface="Arial" pitchFamily="34" charset="0"/>
                <a:ea typeface="+mn-ea"/>
                <a:cs typeface="Arial" pitchFamily="34" charset="0"/>
              </a:rPr>
              <a:t>Targeted resources for student research</a:t>
            </a:r>
            <a:endParaRPr lang="en-US" sz="1200" b="0" i="0" kern="1200" dirty="0" smtClean="0">
              <a:solidFill>
                <a:schemeClr val="tx1"/>
              </a:solidFill>
              <a:effectLst/>
              <a:latin typeface="Arial" pitchFamily="34" charset="0"/>
              <a:ea typeface="+mn-ea"/>
              <a:cs typeface="Arial" pitchFamily="34" charset="0"/>
            </a:endParaRPr>
          </a:p>
          <a:p>
            <a:r>
              <a:rPr lang="en-US" sz="1200" b="0" i="0" kern="1200" dirty="0" smtClean="0">
                <a:solidFill>
                  <a:schemeClr val="tx1"/>
                </a:solidFill>
                <a:effectLst/>
                <a:latin typeface="Arial" pitchFamily="34" charset="0"/>
                <a:ea typeface="+mn-ea"/>
                <a:cs typeface="Arial" pitchFamily="34" charset="0"/>
              </a:rPr>
              <a:t>SIRS Knowledge Source (</a:t>
            </a:r>
            <a:r>
              <a:rPr lang="en-US" sz="1200" b="0" i="0" kern="1200" dirty="0" err="1" smtClean="0">
                <a:solidFill>
                  <a:schemeClr val="tx1"/>
                </a:solidFill>
                <a:effectLst/>
                <a:latin typeface="Arial" pitchFamily="34" charset="0"/>
                <a:ea typeface="+mn-ea"/>
                <a:cs typeface="Arial" pitchFamily="34" charset="0"/>
              </a:rPr>
              <a:t>SKS</a:t>
            </a:r>
            <a:r>
              <a:rPr lang="en-US" sz="1200" b="0" i="0" kern="1200" dirty="0" smtClean="0">
                <a:solidFill>
                  <a:schemeClr val="tx1"/>
                </a:solidFill>
                <a:effectLst/>
                <a:latin typeface="Arial" pitchFamily="34" charset="0"/>
                <a:ea typeface="+mn-ea"/>
                <a:cs typeface="Arial" pitchFamily="34" charset="0"/>
              </a:rPr>
              <a:t>) provides a portal to relevant, credible information carefully hand-selected by our </a:t>
            </a:r>
            <a:r>
              <a:rPr lang="en-US" sz="1200" b="0" i="0" u="sng" kern="1200" dirty="0" smtClean="0">
                <a:solidFill>
                  <a:schemeClr val="tx1"/>
                </a:solidFill>
                <a:effectLst/>
                <a:latin typeface="Arial" pitchFamily="34" charset="0"/>
                <a:ea typeface="+mn-ea"/>
                <a:cs typeface="Arial" pitchFamily="34" charset="0"/>
                <a:hlinkClick r:id="rId3"/>
              </a:rPr>
              <a:t>SIRS editorial staff</a:t>
            </a:r>
            <a:r>
              <a:rPr lang="en-US" sz="1200" b="0" i="0" kern="1200" dirty="0" smtClean="0">
                <a:solidFill>
                  <a:schemeClr val="tx1"/>
                </a:solidFill>
                <a:effectLst/>
                <a:latin typeface="Arial" pitchFamily="34" charset="0"/>
                <a:ea typeface="+mn-ea"/>
                <a:cs typeface="Arial" pitchFamily="34" charset="0"/>
              </a:rPr>
              <a:t>. When students use </a:t>
            </a:r>
            <a:r>
              <a:rPr lang="en-US" sz="1200" b="0" i="0" kern="1200" dirty="0" err="1" smtClean="0">
                <a:solidFill>
                  <a:schemeClr val="tx1"/>
                </a:solidFill>
                <a:effectLst/>
                <a:latin typeface="Arial" pitchFamily="34" charset="0"/>
                <a:ea typeface="+mn-ea"/>
                <a:cs typeface="Arial" pitchFamily="34" charset="0"/>
              </a:rPr>
              <a:t>SKS</a:t>
            </a:r>
            <a:r>
              <a:rPr lang="en-US" sz="1200" b="0" i="0" kern="1200" dirty="0" smtClean="0">
                <a:solidFill>
                  <a:schemeClr val="tx1"/>
                </a:solidFill>
                <a:effectLst/>
                <a:latin typeface="Arial" pitchFamily="34" charset="0"/>
                <a:ea typeface="+mn-ea"/>
                <a:cs typeface="Arial" pitchFamily="34" charset="0"/>
              </a:rPr>
              <a:t>, they receive best-of content designed to support student research, study, and homework in key curricula subjects. Databases cross-searchable within </a:t>
            </a:r>
            <a:r>
              <a:rPr lang="en-US" sz="1200" b="0" i="0" kern="1200" dirty="0" err="1" smtClean="0">
                <a:solidFill>
                  <a:schemeClr val="tx1"/>
                </a:solidFill>
                <a:effectLst/>
                <a:latin typeface="Arial" pitchFamily="34" charset="0"/>
                <a:ea typeface="+mn-ea"/>
                <a:cs typeface="Arial" pitchFamily="34" charset="0"/>
              </a:rPr>
              <a:t>SKS</a:t>
            </a:r>
            <a:r>
              <a:rPr lang="en-US" sz="1200" b="0" i="0" kern="1200" dirty="0" smtClean="0">
                <a:solidFill>
                  <a:schemeClr val="tx1"/>
                </a:solidFill>
                <a:effectLst/>
                <a:latin typeface="Arial" pitchFamily="34" charset="0"/>
                <a:ea typeface="+mn-ea"/>
                <a:cs typeface="Arial" pitchFamily="34" charset="0"/>
              </a:rPr>
              <a:t> will vary based on subscription. SIRS Knowledge Source offers National, State, Province and Common Core Standards aligned to content.</a:t>
            </a:r>
          </a:p>
          <a:p>
            <a:endParaRPr lang="en-US" sz="1200" b="0" i="0" kern="1200" dirty="0" smtClean="0">
              <a:solidFill>
                <a:schemeClr val="tx1"/>
              </a:solidFill>
              <a:effectLst/>
              <a:latin typeface="Arial" pitchFamily="34" charset="0"/>
              <a:ea typeface="+mn-ea"/>
              <a:cs typeface="Arial" pitchFamily="34" charset="0"/>
            </a:endParaRPr>
          </a:p>
          <a:p>
            <a:r>
              <a:rPr lang="en-US" sz="1200" b="0" i="0" kern="1200" dirty="0" err="1" smtClean="0">
                <a:solidFill>
                  <a:schemeClr val="tx1"/>
                </a:solidFill>
                <a:effectLst/>
                <a:latin typeface="Arial" pitchFamily="34" charset="0"/>
                <a:ea typeface="+mn-ea"/>
                <a:cs typeface="Arial" pitchFamily="34" charset="0"/>
              </a:rPr>
              <a:t>SKS</a:t>
            </a:r>
            <a:r>
              <a:rPr lang="en-US" sz="1200" b="0" i="0" kern="1200" dirty="0" smtClean="0">
                <a:solidFill>
                  <a:schemeClr val="tx1"/>
                </a:solidFill>
                <a:effectLst/>
                <a:latin typeface="Arial" pitchFamily="34" charset="0"/>
                <a:ea typeface="+mn-ea"/>
                <a:cs typeface="Arial" pitchFamily="34" charset="0"/>
              </a:rPr>
              <a:t> can also link to other popular SIRS databases:</a:t>
            </a:r>
          </a:p>
          <a:p>
            <a:r>
              <a:rPr lang="en-US" sz="1200" b="0" i="0" u="sng" kern="1200" dirty="0" smtClean="0">
                <a:solidFill>
                  <a:schemeClr val="tx1"/>
                </a:solidFill>
                <a:effectLst/>
                <a:latin typeface="Arial" pitchFamily="34" charset="0"/>
                <a:ea typeface="+mn-ea"/>
                <a:cs typeface="Arial" pitchFamily="34" charset="0"/>
                <a:hlinkClick r:id="rId4"/>
              </a:rPr>
              <a:t>SIRS® Decades</a:t>
            </a:r>
            <a:r>
              <a:rPr lang="en-US" sz="1200" b="0" i="0" kern="1200" dirty="0" smtClean="0">
                <a:solidFill>
                  <a:schemeClr val="tx1"/>
                </a:solidFill>
                <a:effectLst/>
                <a:latin typeface="Arial" pitchFamily="34" charset="0"/>
                <a:ea typeface="+mn-ea"/>
                <a:cs typeface="Arial" pitchFamily="34" charset="0"/>
              </a:rPr>
              <a:t>—Primary and secondary sources covering 20th Century American History</a:t>
            </a:r>
          </a:p>
          <a:p>
            <a:r>
              <a:rPr lang="en-US" sz="1200" b="0" i="0" u="sng" kern="1200" dirty="0" smtClean="0">
                <a:solidFill>
                  <a:schemeClr val="tx1"/>
                </a:solidFill>
                <a:effectLst/>
                <a:latin typeface="Arial" pitchFamily="34" charset="0"/>
                <a:ea typeface="+mn-ea"/>
                <a:cs typeface="Arial" pitchFamily="34" charset="0"/>
                <a:hlinkClick r:id="rId5"/>
              </a:rPr>
              <a:t>SIRS Discoverer®</a:t>
            </a:r>
            <a:r>
              <a:rPr lang="en-US" sz="1200" b="0" i="0" kern="1200" dirty="0" smtClean="0">
                <a:solidFill>
                  <a:schemeClr val="tx1"/>
                </a:solidFill>
                <a:effectLst/>
                <a:latin typeface="Arial" pitchFamily="34" charset="0"/>
                <a:ea typeface="+mn-ea"/>
                <a:cs typeface="Arial" pitchFamily="34" charset="0"/>
              </a:rPr>
              <a:t>—Content hand-selected for younger researchers in grades K-9</a:t>
            </a:r>
          </a:p>
          <a:p>
            <a:endParaRPr lang="en-US" sz="1200" b="0" i="0" kern="1200" dirty="0" smtClean="0">
              <a:solidFill>
                <a:schemeClr val="tx1"/>
              </a:solidFill>
              <a:effectLst/>
              <a:latin typeface="Arial" pitchFamily="34" charset="0"/>
              <a:ea typeface="+mn-ea"/>
              <a:cs typeface="Arial" pitchFamily="34" charset="0"/>
            </a:endParaRPr>
          </a:p>
          <a:p>
            <a:r>
              <a:rPr lang="en-US" sz="1200" b="0" i="0" kern="1200" dirty="0" smtClean="0">
                <a:solidFill>
                  <a:schemeClr val="tx1"/>
                </a:solidFill>
                <a:effectLst/>
                <a:latin typeface="Arial" pitchFamily="34" charset="0"/>
                <a:ea typeface="+mn-ea"/>
                <a:cs typeface="Arial" pitchFamily="34" charset="0"/>
              </a:rPr>
              <a:t>Every SIRS article, primary source, website, and graphic has been carefully reviewed to ensure its relevancy, credibility, curricular </a:t>
            </a:r>
            <a:r>
              <a:rPr lang="en-US" sz="1200" b="0" i="0" kern="1200" dirty="0" err="1" smtClean="0">
                <a:solidFill>
                  <a:schemeClr val="tx1"/>
                </a:solidFill>
                <a:effectLst/>
                <a:latin typeface="Arial" pitchFamily="34" charset="0"/>
                <a:ea typeface="+mn-ea"/>
                <a:cs typeface="Arial" pitchFamily="34" charset="0"/>
              </a:rPr>
              <a:t>applicability,</a:t>
            </a:r>
            <a:r>
              <a:rPr lang="en-US" sz="1200" b="0" i="0" u="sng" kern="1200" dirty="0" err="1" smtClean="0">
                <a:solidFill>
                  <a:schemeClr val="tx1"/>
                </a:solidFill>
                <a:effectLst/>
                <a:latin typeface="Arial" pitchFamily="34" charset="0"/>
                <a:ea typeface="+mn-ea"/>
                <a:cs typeface="Arial" pitchFamily="34" charset="0"/>
                <a:hlinkClick r:id="rId6"/>
              </a:rPr>
              <a:t>standards</a:t>
            </a:r>
            <a:r>
              <a:rPr lang="en-US" sz="1200" b="0" i="0" u="sng" kern="1200" dirty="0" smtClean="0">
                <a:solidFill>
                  <a:schemeClr val="tx1"/>
                </a:solidFill>
                <a:effectLst/>
                <a:latin typeface="Arial" pitchFamily="34" charset="0"/>
                <a:ea typeface="+mn-ea"/>
                <a:cs typeface="Arial" pitchFamily="34" charset="0"/>
                <a:hlinkClick r:id="rId6"/>
              </a:rPr>
              <a:t> alignment</a:t>
            </a:r>
            <a:r>
              <a:rPr lang="en-US" sz="1200" b="0" i="0" kern="1200" dirty="0" smtClean="0">
                <a:solidFill>
                  <a:schemeClr val="tx1"/>
                </a:solidFill>
                <a:effectLst/>
                <a:latin typeface="Arial" pitchFamily="34" charset="0"/>
                <a:ea typeface="+mn-ea"/>
                <a:cs typeface="Arial" pitchFamily="34" charset="0"/>
              </a:rPr>
              <a:t>, and </a:t>
            </a:r>
            <a:r>
              <a:rPr lang="en-US" sz="1200" b="0" i="0" u="sng" kern="1200" dirty="0" smtClean="0">
                <a:solidFill>
                  <a:schemeClr val="tx1"/>
                </a:solidFill>
                <a:effectLst/>
                <a:latin typeface="Arial" pitchFamily="34" charset="0"/>
                <a:ea typeface="+mn-ea"/>
                <a:cs typeface="Arial" pitchFamily="34" charset="0"/>
                <a:hlinkClick r:id="rId7"/>
              </a:rPr>
              <a:t>appropriateness</a:t>
            </a:r>
            <a:r>
              <a:rPr lang="en-US" sz="1200" b="0" i="0" kern="1200" dirty="0" smtClean="0">
                <a:solidFill>
                  <a:schemeClr val="tx1"/>
                </a:solidFill>
                <a:effectLst/>
                <a:latin typeface="Arial" pitchFamily="34" charset="0"/>
                <a:ea typeface="+mn-ea"/>
                <a:cs typeface="Arial" pitchFamily="34" charset="0"/>
              </a:rPr>
              <a:t> to students.</a:t>
            </a:r>
          </a:p>
          <a:p>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2557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itchFamily="34" charset="0"/>
                <a:ea typeface="+mn-ea"/>
                <a:cs typeface="Arial" pitchFamily="34" charset="0"/>
              </a:rPr>
              <a:t>Use </a:t>
            </a:r>
            <a:r>
              <a:rPr lang="en-US" sz="1200" b="0" i="0" kern="1200" dirty="0" err="1" smtClean="0">
                <a:solidFill>
                  <a:schemeClr val="tx1"/>
                </a:solidFill>
                <a:effectLst/>
                <a:latin typeface="Arial" pitchFamily="34" charset="0"/>
                <a:ea typeface="+mn-ea"/>
                <a:cs typeface="Arial" pitchFamily="34" charset="0"/>
              </a:rPr>
              <a:t>SKS</a:t>
            </a:r>
            <a:r>
              <a:rPr lang="en-US" sz="1200" b="0" i="0" kern="1200" dirty="0" smtClean="0">
                <a:solidFill>
                  <a:schemeClr val="tx1"/>
                </a:solidFill>
                <a:effectLst/>
                <a:latin typeface="Arial" pitchFamily="34" charset="0"/>
                <a:ea typeface="+mn-ea"/>
                <a:cs typeface="Arial" pitchFamily="34" charset="0"/>
              </a:rPr>
              <a:t> to search these SIRS resources at once, or to link to each SIRS collection:</a:t>
            </a:r>
          </a:p>
          <a:p>
            <a:r>
              <a:rPr lang="en-US" sz="1200" b="0" i="0" u="sng" kern="1200" dirty="0" smtClean="0">
                <a:solidFill>
                  <a:schemeClr val="tx1"/>
                </a:solidFill>
                <a:effectLst/>
                <a:latin typeface="Arial" pitchFamily="34" charset="0"/>
                <a:ea typeface="+mn-ea"/>
                <a:cs typeface="Arial" pitchFamily="34" charset="0"/>
                <a:hlinkClick r:id="rId3"/>
              </a:rPr>
              <a:t>SIRS® Issues Researcher</a:t>
            </a:r>
            <a:r>
              <a:rPr lang="en-US" sz="1200" b="0" i="0" kern="1200" dirty="0" smtClean="0">
                <a:solidFill>
                  <a:schemeClr val="tx1"/>
                </a:solidFill>
                <a:effectLst/>
                <a:latin typeface="Arial" pitchFamily="34" charset="0"/>
                <a:ea typeface="+mn-ea"/>
                <a:cs typeface="Arial" pitchFamily="34" charset="0"/>
              </a:rPr>
              <a:t>—Covering the pros and cons Leading Issues most studied and debated by students</a:t>
            </a:r>
          </a:p>
          <a:p>
            <a:r>
              <a:rPr lang="en-US" sz="1200" b="0" i="0" u="sng" kern="1200" dirty="0" smtClean="0">
                <a:solidFill>
                  <a:schemeClr val="tx1"/>
                </a:solidFill>
                <a:effectLst/>
                <a:latin typeface="Arial" pitchFamily="34" charset="0"/>
                <a:ea typeface="+mn-ea"/>
                <a:cs typeface="Arial" pitchFamily="34" charset="0"/>
                <a:hlinkClick r:id="rId4"/>
              </a:rPr>
              <a:t>SIRS® Government Reporter</a:t>
            </a:r>
            <a:r>
              <a:rPr lang="en-US" sz="1200" b="0" i="0" kern="1200" dirty="0" smtClean="0">
                <a:solidFill>
                  <a:schemeClr val="tx1"/>
                </a:solidFill>
                <a:effectLst/>
                <a:latin typeface="Arial" pitchFamily="34" charset="0"/>
                <a:ea typeface="+mn-ea"/>
                <a:cs typeface="Arial" pitchFamily="34" charset="0"/>
              </a:rPr>
              <a:t>—Historic and Government Documents, Directories and Almanacs</a:t>
            </a:r>
          </a:p>
          <a:p>
            <a:r>
              <a:rPr lang="en-US" sz="1200" b="0" i="0" u="sng" kern="1200" dirty="0" smtClean="0">
                <a:solidFill>
                  <a:schemeClr val="tx1"/>
                </a:solidFill>
                <a:effectLst/>
                <a:latin typeface="Arial" pitchFamily="34" charset="0"/>
                <a:ea typeface="+mn-ea"/>
                <a:cs typeface="Arial" pitchFamily="34" charset="0"/>
                <a:hlinkClick r:id="rId5"/>
              </a:rPr>
              <a:t>SIRS® Renaissance</a:t>
            </a:r>
            <a:r>
              <a:rPr lang="en-US" sz="1200" b="0" i="0" kern="1200" dirty="0" smtClean="0">
                <a:solidFill>
                  <a:schemeClr val="tx1"/>
                </a:solidFill>
                <a:effectLst/>
                <a:latin typeface="Arial" pitchFamily="34" charset="0"/>
                <a:ea typeface="+mn-ea"/>
                <a:cs typeface="Arial" pitchFamily="34" charset="0"/>
              </a:rPr>
              <a:t>—Current perspectives on the arts and humanities</a:t>
            </a:r>
          </a:p>
          <a:p>
            <a:r>
              <a:rPr lang="en-US" sz="1200" b="0" i="0" u="sng" kern="1200" dirty="0" smtClean="0">
                <a:solidFill>
                  <a:schemeClr val="tx1"/>
                </a:solidFill>
                <a:effectLst/>
                <a:latin typeface="Arial" pitchFamily="34" charset="0"/>
                <a:ea typeface="+mn-ea"/>
                <a:cs typeface="Arial" pitchFamily="34" charset="0"/>
                <a:hlinkClick r:id="rId6"/>
              </a:rPr>
              <a:t>SIRS® </a:t>
            </a:r>
            <a:r>
              <a:rPr lang="en-US" sz="1200" b="0" i="0" u="sng" kern="1200" dirty="0" err="1" smtClean="0">
                <a:solidFill>
                  <a:schemeClr val="tx1"/>
                </a:solidFill>
                <a:effectLst/>
                <a:latin typeface="Arial" pitchFamily="34" charset="0"/>
                <a:ea typeface="+mn-ea"/>
                <a:cs typeface="Arial" pitchFamily="34" charset="0"/>
                <a:hlinkClick r:id="rId6"/>
              </a:rPr>
              <a:t>WebSelect</a:t>
            </a:r>
            <a:r>
              <a:rPr lang="en-US" sz="1200" b="0" i="0" kern="1200" dirty="0" smtClean="0">
                <a:solidFill>
                  <a:schemeClr val="tx1"/>
                </a:solidFill>
                <a:effectLst/>
                <a:latin typeface="Arial" pitchFamily="34" charset="0"/>
                <a:ea typeface="+mn-ea"/>
                <a:cs typeface="Arial" pitchFamily="34" charset="0"/>
              </a:rPr>
              <a:t>—Collection of editorially-selected reliable and credible educational websites covering all curriculum topics</a:t>
            </a:r>
          </a:p>
          <a:p>
            <a:endParaRPr lang="en-US" dirty="0"/>
          </a:p>
        </p:txBody>
      </p:sp>
      <p:sp>
        <p:nvSpPr>
          <p:cNvPr id="4" name="Slide Number Placeholder 3"/>
          <p:cNvSpPr>
            <a:spLocks noGrp="1"/>
          </p:cNvSpPr>
          <p:nvPr>
            <p:ph type="sldNum" sz="quarter" idx="10"/>
          </p:nvPr>
        </p:nvSpPr>
        <p:spPr/>
        <p:txBody>
          <a:bodyPr/>
          <a:lstStyle/>
          <a:p>
            <a:fld id="{A911D6CD-EF26-4697-889B-879B3055F86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7417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788BCF-8A5B-4D4E-9EAD-F076E9E2EB5C}" type="datetimeFigureOut">
              <a:rPr lang="en-US" smtClean="0">
                <a:solidFill>
                  <a:prstClr val="black"/>
                </a:solidFill>
              </a:rPr>
              <a:pPr/>
              <a:t>10/6/2014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6B4BD6F-8187-46EF-88A3-89969403C5D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6993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01788BCF-8A5B-4D4E-9EAD-F076E9E2EB5C}" type="datetimeFigureOut">
              <a:rPr lang="en-US" smtClean="0">
                <a:solidFill>
                  <a:prstClr val="black"/>
                </a:solidFill>
                <a:cs typeface="+mn-cs"/>
              </a:rPr>
              <a:pPr fontAlgn="auto">
                <a:spcBef>
                  <a:spcPts val="0"/>
                </a:spcBef>
                <a:spcAft>
                  <a:spcPts val="0"/>
                </a:spcAft>
              </a:pPr>
              <a:t>10/6/2014</a:t>
            </a:fld>
            <a:endParaRPr lang="en-US">
              <a:solidFill>
                <a:prstClr val="black"/>
              </a:solidFill>
              <a:cs typeface="+mn-cs"/>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auto">
              <a:spcBef>
                <a:spcPts val="0"/>
              </a:spcBef>
              <a:spcAft>
                <a:spcPts val="0"/>
              </a:spcAft>
            </a:pPr>
            <a:endParaRPr lang="en-US">
              <a:solidFill>
                <a:prstClr val="black"/>
              </a:solidFill>
              <a:cs typeface="+mn-cs"/>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auto">
              <a:spcBef>
                <a:spcPts val="0"/>
              </a:spcBef>
              <a:spcAft>
                <a:spcPts val="0"/>
              </a:spcAft>
            </a:pPr>
            <a:fld id="{76B4BD6F-8187-46EF-88A3-89969403C5DB}" type="slidenum">
              <a:rPr lang="en-US" smtClean="0">
                <a:solidFill>
                  <a:prstClr val="black"/>
                </a:solidFill>
                <a:cs typeface="+mn-cs"/>
              </a:rPr>
              <a:pPr fontAlgn="auto">
                <a:spcBef>
                  <a:spcPts val="0"/>
                </a:spcBef>
                <a:spcAft>
                  <a:spcPts val="0"/>
                </a:spcAft>
              </a:pPr>
              <a:t>‹#›</a:t>
            </a:fld>
            <a:endParaRPr lang="en-US">
              <a:solidFill>
                <a:prstClr val="black"/>
              </a:solidFill>
              <a:cs typeface="+mn-cs"/>
            </a:endParaRPr>
          </a:p>
        </p:txBody>
      </p:sp>
    </p:spTree>
    <p:extLst>
      <p:ext uri="{BB962C8B-B14F-4D97-AF65-F5344CB8AC3E}">
        <p14:creationId xmlns:p14="http://schemas.microsoft.com/office/powerpoint/2010/main" val="2651481922"/>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tmp"/></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follettshelf.com/" TargetMode="Externa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mailto:mpower@somerset.k12.md.us" TargetMode="External"/><Relationship Id="rId2" Type="http://schemas.openxmlformats.org/officeDocument/2006/relationships/hyperlink" Target="mailto:carl.bansbach@maryland.gov"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mailto:Roberta_C_Reasoner@mcpsmd.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a:latin typeface="Arial" pitchFamily="34" charset="0"/>
                <a:cs typeface="Arial" pitchFamily="34" charset="0"/>
              </a:rPr>
              <a:t>MDK12 </a:t>
            </a:r>
            <a:r>
              <a:rPr lang="en-US" dirty="0" smtClean="0">
                <a:latin typeface="Arial" pitchFamily="34" charset="0"/>
                <a:cs typeface="Arial" pitchFamily="34" charset="0"/>
              </a:rPr>
              <a:t>Online Resources</a:t>
            </a:r>
            <a:endParaRPr lang="en-US" dirty="0">
              <a:latin typeface="Arial" pitchFamily="34" charset="0"/>
              <a:cs typeface="Arial" pitchFamily="34" charset="0"/>
            </a:endParaRPr>
          </a:p>
        </p:txBody>
      </p:sp>
      <p:sp>
        <p:nvSpPr>
          <p:cNvPr id="2051" name="Rectangle 3"/>
          <p:cNvSpPr>
            <a:spLocks noGrp="1" noChangeArrowheads="1"/>
          </p:cNvSpPr>
          <p:nvPr>
            <p:ph idx="1"/>
          </p:nvPr>
        </p:nvSpPr>
        <p:spPr>
          <a:xfrm>
            <a:off x="1176865" y="2667000"/>
            <a:ext cx="6798736" cy="3444997"/>
          </a:xfrm>
        </p:spPr>
        <p:txBody>
          <a:bodyPr/>
          <a:lstStyle/>
          <a:p>
            <a:pPr marL="0" indent="0" algn="ctr">
              <a:lnSpc>
                <a:spcPct val="80000"/>
              </a:lnSpc>
              <a:buNone/>
            </a:pPr>
            <a:r>
              <a:rPr lang="en-US" sz="2800" b="1" dirty="0" smtClean="0">
                <a:latin typeface="Arial" pitchFamily="34" charset="0"/>
                <a:cs typeface="Arial" pitchFamily="34" charset="0"/>
              </a:rPr>
              <a:t>What </a:t>
            </a:r>
            <a:r>
              <a:rPr lang="en-US" sz="2800" b="1" dirty="0">
                <a:latin typeface="Arial" pitchFamily="34" charset="0"/>
                <a:cs typeface="Arial" pitchFamily="34" charset="0"/>
              </a:rPr>
              <a:t>A</a:t>
            </a:r>
            <a:r>
              <a:rPr lang="en-US" sz="2800" b="1" dirty="0" smtClean="0">
                <a:latin typeface="Arial" pitchFamily="34" charset="0"/>
                <a:cs typeface="Arial" pitchFamily="34" charset="0"/>
              </a:rPr>
              <a:t>re They and </a:t>
            </a:r>
          </a:p>
          <a:p>
            <a:pPr marL="0" indent="0" algn="ctr">
              <a:lnSpc>
                <a:spcPct val="80000"/>
              </a:lnSpc>
              <a:buNone/>
            </a:pPr>
            <a:r>
              <a:rPr lang="en-US" sz="2800" b="1" dirty="0" smtClean="0">
                <a:latin typeface="Arial" pitchFamily="34" charset="0"/>
                <a:cs typeface="Arial" pitchFamily="34" charset="0"/>
              </a:rPr>
              <a:t>What Can They Do For You?</a:t>
            </a:r>
            <a:endParaRPr lang="en-US" sz="2800" b="1" dirty="0">
              <a:latin typeface="Arial" pitchFamily="34" charset="0"/>
              <a:cs typeface="Arial" pitchFamily="34" charset="0"/>
            </a:endParaRPr>
          </a:p>
        </p:txBody>
      </p:sp>
      <p:sp>
        <p:nvSpPr>
          <p:cNvPr id="2" name="TextBox 1"/>
          <p:cNvSpPr txBox="1"/>
          <p:nvPr/>
        </p:nvSpPr>
        <p:spPr>
          <a:xfrm>
            <a:off x="1905000" y="5156537"/>
            <a:ext cx="6694371" cy="1015663"/>
          </a:xfrm>
          <a:prstGeom prst="rect">
            <a:avLst/>
          </a:prstGeom>
          <a:noFill/>
        </p:spPr>
        <p:txBody>
          <a:bodyPr wrap="square" rtlCol="0">
            <a:spAutoFit/>
          </a:bodyPr>
          <a:lstStyle/>
          <a:p>
            <a:pPr marL="342900" indent="-342900">
              <a:buFont typeface="Arial" pitchFamily="34" charset="0"/>
              <a:buChar char="•"/>
            </a:pPr>
            <a:r>
              <a:rPr lang="en-US" sz="2000" b="1" dirty="0" smtClean="0">
                <a:latin typeface="Arial" pitchFamily="34" charset="0"/>
              </a:rPr>
              <a:t>Jay Bansbach, MD State Dept. of Education</a:t>
            </a:r>
          </a:p>
          <a:p>
            <a:pPr marL="342900" indent="-342900">
              <a:buFont typeface="Arial" pitchFamily="34" charset="0"/>
              <a:buChar char="•"/>
            </a:pPr>
            <a:r>
              <a:rPr lang="en-US" sz="2000" b="1" dirty="0" smtClean="0">
                <a:latin typeface="Arial" pitchFamily="34" charset="0"/>
              </a:rPr>
              <a:t>Melodi Power, Somerset Co. Public Schools</a:t>
            </a:r>
          </a:p>
          <a:p>
            <a:pPr marL="342900" indent="-342900">
              <a:buFont typeface="Arial" pitchFamily="34" charset="0"/>
              <a:buChar char="•"/>
            </a:pPr>
            <a:r>
              <a:rPr lang="en-US" sz="2000" b="1" dirty="0" smtClean="0">
                <a:latin typeface="Arial" pitchFamily="34" charset="0"/>
              </a:rPr>
              <a:t>Robbie Reasoner, Montgomery Co. Public Schools</a:t>
            </a:r>
            <a:endParaRPr lang="en-US" sz="2000" b="1" dirty="0">
              <a:latin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987800"/>
            <a:ext cx="2298700" cy="812800"/>
          </a:xfrm>
          <a:prstGeom prst="rect">
            <a:avLst/>
          </a:prstGeom>
          <a:ln w="19050">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DLTextUsabilityFeatures_2014-2015 - Word"/>
          <p:cNvPicPr>
            <a:picLocks noChangeAspect="1"/>
          </p:cNvPicPr>
          <p:nvPr/>
        </p:nvPicPr>
        <p:blipFill rotWithShape="1">
          <a:blip r:embed="rId3">
            <a:extLst>
              <a:ext uri="{28A0092B-C50C-407E-A947-70E740481C1C}">
                <a14:useLocalDpi xmlns:a14="http://schemas.microsoft.com/office/drawing/2010/main" val="0"/>
              </a:ext>
            </a:extLst>
          </a:blip>
          <a:srcRect l="22500" t="11943" r="22500" b="18842"/>
          <a:stretch/>
        </p:blipFill>
        <p:spPr>
          <a:xfrm>
            <a:off x="389361" y="228600"/>
            <a:ext cx="8393502" cy="6324600"/>
          </a:xfrm>
          <a:prstGeom prst="rect">
            <a:avLst/>
          </a:prstGeom>
          <a:ln w="28575">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7344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72" y="304800"/>
            <a:ext cx="8541327" cy="6248400"/>
          </a:xfrm>
          <a:prstGeom prst="rect">
            <a:avLst/>
          </a:prstGeom>
          <a:noFill/>
          <a:ln w="28575">
            <a:solidFill>
              <a:schemeClr val="accent1"/>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9120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Knowledge </a:t>
            </a:r>
            <a:r>
              <a:rPr lang="en-US" b="1" dirty="0" smtClean="0"/>
              <a:t>Source</a:t>
            </a:r>
            <a:endParaRPr lang="en-US"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2514600"/>
            <a:ext cx="7758891" cy="3351084"/>
          </a:xfrm>
          <a:ln w="28575">
            <a:solidFill>
              <a:schemeClr val="accent1"/>
            </a:solid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0"/>
            <a:ext cx="1752600" cy="468053"/>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0" y="3799820"/>
            <a:ext cx="1828800" cy="609600"/>
            <a:chOff x="4903763" y="3799820"/>
            <a:chExt cx="1828800" cy="609600"/>
          </a:xfrm>
        </p:grpSpPr>
        <p:sp>
          <p:nvSpPr>
            <p:cNvPr id="7" name="Oval Callout 6"/>
            <p:cNvSpPr/>
            <p:nvPr/>
          </p:nvSpPr>
          <p:spPr>
            <a:xfrm>
              <a:off x="4903763" y="3799820"/>
              <a:ext cx="1828800" cy="609600"/>
            </a:xfrm>
            <a:prstGeom prst="wedgeEllipseCallout">
              <a:avLst>
                <a:gd name="adj1" fmla="val 57629"/>
                <a:gd name="adj2" fmla="val 4819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81600" y="3820180"/>
              <a:ext cx="1447799" cy="523220"/>
            </a:xfrm>
            <a:prstGeom prst="rect">
              <a:avLst/>
            </a:prstGeom>
            <a:noFill/>
          </p:spPr>
          <p:txBody>
            <a:bodyPr wrap="square" rtlCol="0">
              <a:spAutoFit/>
            </a:bodyPr>
            <a:lstStyle/>
            <a:p>
              <a:r>
                <a:rPr lang="en-US" sz="1400" dirty="0" smtClean="0"/>
                <a:t>Four databases in one spot</a:t>
              </a:r>
              <a:endParaRPr lang="en-US" sz="1400" dirty="0"/>
            </a:p>
          </p:txBody>
        </p:sp>
      </p:grpSp>
      <p:sp>
        <p:nvSpPr>
          <p:cNvPr id="9" name="Oval Callout 8"/>
          <p:cNvSpPr/>
          <p:nvPr/>
        </p:nvSpPr>
        <p:spPr>
          <a:xfrm>
            <a:off x="4991099" y="4724400"/>
            <a:ext cx="1828800" cy="609600"/>
          </a:xfrm>
          <a:prstGeom prst="wedgeEllipseCallout">
            <a:avLst>
              <a:gd name="adj1" fmla="val -94679"/>
              <a:gd name="adj2" fmla="val 2857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5116" y="4724400"/>
            <a:ext cx="1447799" cy="523220"/>
          </a:xfrm>
          <a:prstGeom prst="rect">
            <a:avLst/>
          </a:prstGeom>
          <a:noFill/>
        </p:spPr>
        <p:txBody>
          <a:bodyPr wrap="square" rtlCol="0">
            <a:spAutoFit/>
          </a:bodyPr>
          <a:lstStyle/>
          <a:p>
            <a:r>
              <a:rPr lang="en-US" sz="1400" dirty="0" smtClean="0"/>
              <a:t>Link to SIRS Discoverer here</a:t>
            </a:r>
            <a:endParaRPr lang="en-US" sz="1400" dirty="0"/>
          </a:p>
        </p:txBody>
      </p:sp>
      <p:sp>
        <p:nvSpPr>
          <p:cNvPr id="11" name="Oval Callout 10"/>
          <p:cNvSpPr/>
          <p:nvPr/>
        </p:nvSpPr>
        <p:spPr>
          <a:xfrm>
            <a:off x="7010400" y="1230053"/>
            <a:ext cx="1828800" cy="609600"/>
          </a:xfrm>
          <a:prstGeom prst="wedgeEllipseCallout">
            <a:avLst>
              <a:gd name="adj1" fmla="val -39294"/>
              <a:gd name="adj2" fmla="val 16819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000" y="1305580"/>
            <a:ext cx="1752600" cy="523220"/>
          </a:xfrm>
          <a:prstGeom prst="rect">
            <a:avLst/>
          </a:prstGeom>
          <a:noFill/>
        </p:spPr>
        <p:txBody>
          <a:bodyPr wrap="square" rtlCol="0">
            <a:spAutoFit/>
          </a:bodyPr>
          <a:lstStyle/>
          <a:p>
            <a:r>
              <a:rPr lang="en-US" sz="1400" dirty="0" smtClean="0"/>
              <a:t>Excellent Educator Resources</a:t>
            </a:r>
            <a:endParaRPr lang="en-US" sz="1400" dirty="0"/>
          </a:p>
        </p:txBody>
      </p:sp>
    </p:spTree>
    <p:extLst>
      <p:ext uri="{BB962C8B-B14F-4D97-AF65-F5344CB8AC3E}">
        <p14:creationId xmlns:p14="http://schemas.microsoft.com/office/powerpoint/2010/main" val="852880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Knowledge </a:t>
            </a:r>
            <a:r>
              <a:rPr lang="en-US" b="1" dirty="0" smtClean="0"/>
              <a:t>Source</a:t>
            </a:r>
            <a:endParaRPr lang="en-US" b="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4778" y="2590800"/>
            <a:ext cx="7567222" cy="2819400"/>
          </a:xfrm>
          <a:ln w="19050">
            <a:solidFill>
              <a:schemeClr val="accent1"/>
            </a:solid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0"/>
            <a:ext cx="1752600" cy="468053"/>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359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Knowledge </a:t>
            </a:r>
            <a:r>
              <a:rPr lang="en-US" b="1" dirty="0" smtClean="0"/>
              <a:t>Source</a:t>
            </a:r>
            <a:endParaRPr lang="en-US"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2438399"/>
            <a:ext cx="7315200" cy="3182917"/>
          </a:xfrm>
          <a:ln w="19050">
            <a:solidFill>
              <a:schemeClr val="accent1"/>
            </a:solid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0"/>
            <a:ext cx="1752600" cy="468053"/>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930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798734" cy="1303867"/>
          </a:xfrm>
        </p:spPr>
        <p:txBody>
          <a:bodyPr/>
          <a:lstStyle/>
          <a:p>
            <a:r>
              <a:rPr lang="en-US" dirty="0" smtClean="0"/>
              <a:t>Discoverer</a:t>
            </a:r>
            <a:endParaRPr lang="en-US" dirty="0"/>
          </a:p>
        </p:txBody>
      </p:sp>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905000"/>
            <a:ext cx="5597093" cy="4303235"/>
          </a:xfrm>
        </p:spPr>
      </p:pic>
      <p:sp>
        <p:nvSpPr>
          <p:cNvPr id="7" name="Rounded Rectangular Callout 6"/>
          <p:cNvSpPr/>
          <p:nvPr/>
        </p:nvSpPr>
        <p:spPr>
          <a:xfrm>
            <a:off x="838200" y="3657600"/>
            <a:ext cx="1371600" cy="609600"/>
          </a:xfrm>
          <a:prstGeom prst="wedgeRoundRectCallout">
            <a:avLst>
              <a:gd name="adj1" fmla="val 201896"/>
              <a:gd name="adj2" fmla="val -187517"/>
              <a:gd name="adj3" fmla="val 16667"/>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TextBox 7"/>
          <p:cNvSpPr txBox="1"/>
          <p:nvPr/>
        </p:nvSpPr>
        <p:spPr>
          <a:xfrm>
            <a:off x="838200" y="3777734"/>
            <a:ext cx="1430328" cy="369332"/>
          </a:xfrm>
          <a:prstGeom prst="rect">
            <a:avLst/>
          </a:prstGeom>
          <a:noFill/>
        </p:spPr>
        <p:txBody>
          <a:bodyPr wrap="none" rtlCol="0">
            <a:spAutoFit/>
          </a:bodyPr>
          <a:lstStyle/>
          <a:p>
            <a:pPr fontAlgn="auto">
              <a:spcBef>
                <a:spcPts val="0"/>
              </a:spcBef>
              <a:spcAft>
                <a:spcPts val="0"/>
              </a:spcAft>
            </a:pPr>
            <a:r>
              <a:rPr lang="en-US" b="1" dirty="0" smtClean="0">
                <a:latin typeface="Garamond"/>
                <a:cs typeface="+mn-cs"/>
              </a:rPr>
              <a:t>Search Term</a:t>
            </a:r>
            <a:endParaRPr lang="en-US" b="1" dirty="0">
              <a:latin typeface="Garamond"/>
              <a:cs typeface="+mn-cs"/>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51147"/>
            <a:ext cx="1752600" cy="468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620000" cy="1303867"/>
          </a:xfrm>
        </p:spPr>
        <p:txBody>
          <a:bodyPr>
            <a:normAutofit fontScale="90000"/>
          </a:bodyPr>
          <a:lstStyle/>
          <a:p>
            <a:r>
              <a:rPr lang="en-US" dirty="0" smtClean="0"/>
              <a:t>Choices for Leveled Informational text – SIRS Discoverer</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1143000" y="2133600"/>
            <a:ext cx="6998392" cy="3934361"/>
          </a:xfrm>
          <a:prstGeom prst="rect">
            <a:avLst/>
          </a:prstGeom>
          <a:noFill/>
          <a:ln w="9525">
            <a:noFill/>
            <a:miter lim="800000"/>
            <a:headEnd/>
            <a:tailEnd/>
          </a:ln>
          <a:effec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
            <a:ext cx="1752600" cy="4680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8382000" cy="6140108"/>
          </a:xfrm>
          <a:prstGeom prst="rect">
            <a:avLst/>
          </a:prstGeom>
        </p:spPr>
      </p:pic>
      <p:sp>
        <p:nvSpPr>
          <p:cNvPr id="6" name="Oval 5"/>
          <p:cNvSpPr/>
          <p:nvPr/>
        </p:nvSpPr>
        <p:spPr>
          <a:xfrm>
            <a:off x="1219200" y="2514600"/>
            <a:ext cx="3581400" cy="297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57200"/>
            <a:ext cx="8153400" cy="5612080"/>
          </a:xfrm>
          <a:prstGeom prst="rect">
            <a:avLst/>
          </a:prstGeom>
        </p:spPr>
      </p:pic>
      <p:pic>
        <p:nvPicPr>
          <p:cNvPr id="3" name="Picture 2"/>
          <p:cNvPicPr>
            <a:picLocks noChangeAspect="1"/>
          </p:cNvPicPr>
          <p:nvPr/>
        </p:nvPicPr>
        <p:blipFill>
          <a:blip r:embed="rId4"/>
          <a:stretch>
            <a:fillRect/>
          </a:stretch>
        </p:blipFill>
        <p:spPr>
          <a:xfrm rot="16200000">
            <a:off x="2441469" y="454132"/>
            <a:ext cx="536494" cy="99983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543800" cy="1303867"/>
          </a:xfrm>
        </p:spPr>
        <p:txBody>
          <a:bodyPr>
            <a:normAutofit fontScale="90000"/>
          </a:bodyPr>
          <a:lstStyle/>
          <a:p>
            <a:r>
              <a:rPr lang="en-US" dirty="0" smtClean="0"/>
              <a:t>Reading Levels, Multimedia and Text Adjustments – </a:t>
            </a:r>
            <a:r>
              <a:rPr lang="en-US" dirty="0" err="1" smtClean="0"/>
              <a:t>CultureGrams</a:t>
            </a:r>
            <a:r>
              <a:rPr lang="en-US" sz="1800" dirty="0" smtClean="0"/>
              <a:t>™</a:t>
            </a:r>
            <a:endParaRPr lang="en-US" sz="18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057400"/>
            <a:ext cx="5719233" cy="4197916"/>
          </a:xfrm>
          <a:prstGeom prst="rect">
            <a:avLst/>
          </a:prstGeom>
        </p:spPr>
      </p:pic>
      <p:sp>
        <p:nvSpPr>
          <p:cNvPr id="3" name="Oval 2"/>
          <p:cNvSpPr/>
          <p:nvPr/>
        </p:nvSpPr>
        <p:spPr>
          <a:xfrm>
            <a:off x="5943600" y="2438400"/>
            <a:ext cx="1981200" cy="39624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76866" y="838200"/>
            <a:ext cx="6798734" cy="1303867"/>
          </a:xfrm>
        </p:spPr>
        <p:txBody>
          <a:bodyPr/>
          <a:lstStyle/>
          <a:p>
            <a:r>
              <a:rPr lang="en-US" dirty="0"/>
              <a:t>History</a:t>
            </a:r>
          </a:p>
        </p:txBody>
      </p:sp>
      <p:sp>
        <p:nvSpPr>
          <p:cNvPr id="7171" name="Rectangle 3"/>
          <p:cNvSpPr>
            <a:spLocks noGrp="1" noChangeArrowheads="1"/>
          </p:cNvSpPr>
          <p:nvPr>
            <p:ph idx="1"/>
          </p:nvPr>
        </p:nvSpPr>
        <p:spPr>
          <a:xfrm>
            <a:off x="914400" y="2514600"/>
            <a:ext cx="7315199" cy="3444997"/>
          </a:xfrm>
        </p:spPr>
        <p:txBody>
          <a:bodyPr>
            <a:normAutofit fontScale="85000" lnSpcReduction="20000"/>
          </a:bodyPr>
          <a:lstStyle/>
          <a:p>
            <a:r>
              <a:rPr lang="en-US" sz="2800" dirty="0">
                <a:latin typeface="Arial" pitchFamily="34" charset="0"/>
                <a:cs typeface="Arial" pitchFamily="34" charset="0"/>
              </a:rPr>
              <a:t>Began researching feasibility in Fall 2000</a:t>
            </a:r>
          </a:p>
          <a:p>
            <a:r>
              <a:rPr lang="en-US" sz="2800" dirty="0">
                <a:latin typeface="Arial" pitchFamily="34" charset="0"/>
                <a:cs typeface="Arial" pitchFamily="34" charset="0"/>
              </a:rPr>
              <a:t>Title II D Federal </a:t>
            </a:r>
            <a:r>
              <a:rPr lang="en-US" sz="2800" dirty="0" err="1">
                <a:latin typeface="Arial" pitchFamily="34" charset="0"/>
                <a:cs typeface="Arial" pitchFamily="34" charset="0"/>
              </a:rPr>
              <a:t>EdTech</a:t>
            </a:r>
            <a:r>
              <a:rPr lang="en-US" sz="2800" dirty="0">
                <a:latin typeface="Arial" pitchFamily="34" charset="0"/>
                <a:cs typeface="Arial" pitchFamily="34" charset="0"/>
              </a:rPr>
              <a:t> Funding to establish in 2001 </a:t>
            </a:r>
          </a:p>
          <a:p>
            <a:r>
              <a:rPr lang="en-US" sz="2800" dirty="0">
                <a:latin typeface="Arial" pitchFamily="34" charset="0"/>
                <a:cs typeface="Arial" pitchFamily="34" charset="0"/>
              </a:rPr>
              <a:t>Year 2 – all 24 school systems and participating non-publics sign an MOU</a:t>
            </a:r>
          </a:p>
          <a:p>
            <a:r>
              <a:rPr lang="en-US" sz="2800" dirty="0">
                <a:latin typeface="Arial" pitchFamily="34" charset="0"/>
                <a:cs typeface="Arial" pitchFamily="34" charset="0"/>
              </a:rPr>
              <a:t>Year 2 – All counties and participating non-publics received SIRS and World Book paid by grant – negotiations for a comprehensive purchase list for other databases begins</a:t>
            </a:r>
          </a:p>
        </p:txBody>
      </p:sp>
      <p:pic>
        <p:nvPicPr>
          <p:cNvPr id="7173" name="Picture 5" descr="Gale Cengage Learning"/>
          <p:cNvPicPr>
            <a:picLocks noChangeAspect="1" noChangeArrowheads="1"/>
          </p:cNvPicPr>
          <p:nvPr/>
        </p:nvPicPr>
        <p:blipFill>
          <a:blip r:embed="rId3" cstate="print"/>
          <a:srcRect/>
          <a:stretch>
            <a:fillRect/>
          </a:stretch>
        </p:blipFill>
        <p:spPr bwMode="auto">
          <a:xfrm>
            <a:off x="6705600" y="5853578"/>
            <a:ext cx="2209800" cy="827321"/>
          </a:xfrm>
          <a:prstGeom prst="rect">
            <a:avLst/>
          </a:prstGeom>
          <a:noFill/>
          <a:ln w="28575">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762000"/>
            <a:ext cx="2298700" cy="812800"/>
          </a:xfrm>
          <a:prstGeom prst="rect">
            <a:avLst/>
          </a:prstGeom>
          <a:ln w="19050">
            <a:solidFill>
              <a:schemeClr val="tx1"/>
            </a:solid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 Text to Copy into Word for Text Adjustments</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998398"/>
            <a:ext cx="5777517" cy="424574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143000"/>
            <a:ext cx="2991678" cy="1600200"/>
          </a:xfrm>
          <a:prstGeom prst="rect">
            <a:avLst/>
          </a:prstGeom>
        </p:spPr>
      </p:pic>
      <p:pic>
        <p:nvPicPr>
          <p:cNvPr id="7" name="Picture 6"/>
          <p:cNvPicPr>
            <a:picLocks noChangeAspect="1"/>
          </p:cNvPicPr>
          <p:nvPr/>
        </p:nvPicPr>
        <p:blipFill>
          <a:blip r:embed="rId5"/>
          <a:stretch>
            <a:fillRect/>
          </a:stretch>
        </p:blipFill>
        <p:spPr>
          <a:xfrm>
            <a:off x="4191000" y="1998398"/>
            <a:ext cx="2091109" cy="1097375"/>
          </a:xfrm>
          <a:prstGeom prst="rect">
            <a:avLst/>
          </a:prstGeom>
        </p:spPr>
      </p:pic>
      <p:sp>
        <p:nvSpPr>
          <p:cNvPr id="11" name="Oval 10"/>
          <p:cNvSpPr/>
          <p:nvPr/>
        </p:nvSpPr>
        <p:spPr>
          <a:xfrm>
            <a:off x="762000" y="1713708"/>
            <a:ext cx="1524000" cy="838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467600" cy="1303867"/>
          </a:xfrm>
        </p:spPr>
        <p:txBody>
          <a:bodyPr>
            <a:normAutofit fontScale="90000"/>
          </a:bodyPr>
          <a:lstStyle/>
          <a:p>
            <a:r>
              <a:rPr lang="en-US" dirty="0" smtClean="0"/>
              <a:t>Images paired with text research to support vocabulary and comprehensions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362200"/>
            <a:ext cx="5410200" cy="396353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Building Student Ownership of </a:t>
            </a:r>
            <a:br>
              <a:rPr lang="en-US" b="1" dirty="0" smtClean="0"/>
            </a:br>
            <a:r>
              <a:rPr lang="en-US" b="1" dirty="0" smtClean="0"/>
              <a:t>Literacy Options</a:t>
            </a:r>
            <a:endParaRPr lang="en-US" b="1" dirty="0"/>
          </a:p>
        </p:txBody>
      </p:sp>
      <p:sp>
        <p:nvSpPr>
          <p:cNvPr id="3" name="Content Placeholder 2"/>
          <p:cNvSpPr>
            <a:spLocks noGrp="1"/>
          </p:cNvSpPr>
          <p:nvPr>
            <p:ph idx="1"/>
          </p:nvPr>
        </p:nvSpPr>
        <p:spPr/>
        <p:txBody>
          <a:bodyPr>
            <a:normAutofit lnSpcReduction="10000"/>
          </a:bodyPr>
          <a:lstStyle/>
          <a:p>
            <a:r>
              <a:rPr lang="en-US" b="1" dirty="0" smtClean="0"/>
              <a:t>Recognition: </a:t>
            </a:r>
            <a:r>
              <a:rPr lang="en-US" dirty="0" smtClean="0"/>
              <a:t>make sure you explicitly state why online media subscriptions can provide options for reading (verbally, writing)</a:t>
            </a:r>
          </a:p>
          <a:p>
            <a:pPr fontAlgn="ctr"/>
            <a:r>
              <a:rPr lang="en-US" b="1" dirty="0" smtClean="0"/>
              <a:t>Reflection:</a:t>
            </a:r>
            <a:r>
              <a:rPr lang="en-US" dirty="0" smtClean="0"/>
              <a:t>  Methods to have students document or share which choices did or did not support their learning for a specific task.</a:t>
            </a:r>
          </a:p>
          <a:p>
            <a:pPr fontAlgn="ctr"/>
            <a:r>
              <a:rPr lang="en-US" b="1" dirty="0" smtClean="0"/>
              <a:t>Planning: </a:t>
            </a:r>
            <a:r>
              <a:rPr lang="en-US" dirty="0" smtClean="0"/>
              <a:t> Methods for students to choose an online media subscription and tools based on choices they've had before.</a:t>
            </a:r>
            <a:endParaRPr lang="en-US" dirty="0"/>
          </a:p>
        </p:txBody>
      </p:sp>
      <p:pic>
        <p:nvPicPr>
          <p:cNvPr id="4" name="Picture 3"/>
          <p:cNvPicPr>
            <a:picLocks noChangeAspect="1" noChangeArrowheads="1"/>
          </p:cNvPicPr>
          <p:nvPr/>
        </p:nvPicPr>
        <p:blipFill>
          <a:blip r:embed="rId3"/>
          <a:srcRect b="43341"/>
          <a:stretch>
            <a:fillRect/>
          </a:stretch>
        </p:blipFill>
        <p:spPr bwMode="auto">
          <a:xfrm>
            <a:off x="7086600" y="1838446"/>
            <a:ext cx="2427890" cy="2133600"/>
          </a:xfrm>
          <a:prstGeom prst="rect">
            <a:avLst/>
          </a:prstGeom>
          <a:noFill/>
          <a:ln w="9525">
            <a:noFill/>
            <a:miter lim="800000"/>
            <a:headEnd/>
            <a:tailEnd/>
          </a:ln>
          <a:effectLst/>
        </p:spPr>
      </p:pic>
    </p:spTree>
    <p:extLst>
      <p:ext uri="{BB962C8B-B14F-4D97-AF65-F5344CB8AC3E}">
        <p14:creationId xmlns:p14="http://schemas.microsoft.com/office/powerpoint/2010/main" val="2410593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762000"/>
            <a:ext cx="6798734" cy="1303867"/>
          </a:xfrm>
        </p:spPr>
        <p:txBody>
          <a:bodyPr>
            <a:normAutofit fontScale="90000"/>
          </a:bodyPr>
          <a:lstStyle/>
          <a:p>
            <a:r>
              <a:rPr lang="en-US" dirty="0" smtClean="0"/>
              <a:t>MDK12 Content Providers</a:t>
            </a:r>
            <a:br>
              <a:rPr lang="en-US" dirty="0" smtClean="0"/>
            </a:br>
            <a:r>
              <a:rPr lang="en-US" dirty="0" smtClean="0"/>
              <a:t>2014-2015</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2490788"/>
            <a:ext cx="7086600" cy="3681412"/>
          </a:xfrm>
          <a:ln w="12700">
            <a:solidFill>
              <a:schemeClr val="accent1"/>
            </a:solidFill>
          </a:ln>
        </p:spPr>
      </p:pic>
    </p:spTree>
    <p:extLst>
      <p:ext uri="{BB962C8B-B14F-4D97-AF65-F5344CB8AC3E}">
        <p14:creationId xmlns:p14="http://schemas.microsoft.com/office/powerpoint/2010/main" val="2382466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Next Steps</a:t>
            </a:r>
          </a:p>
        </p:txBody>
      </p:sp>
      <p:sp>
        <p:nvSpPr>
          <p:cNvPr id="19459" name="Rectangle 3"/>
          <p:cNvSpPr>
            <a:spLocks noGrp="1" noChangeArrowheads="1"/>
          </p:cNvSpPr>
          <p:nvPr>
            <p:ph idx="1"/>
          </p:nvPr>
        </p:nvSpPr>
        <p:spPr>
          <a:xfrm>
            <a:off x="914400" y="2490135"/>
            <a:ext cx="7391400" cy="3444997"/>
          </a:xfrm>
        </p:spPr>
        <p:txBody>
          <a:bodyPr/>
          <a:lstStyle/>
          <a:p>
            <a:r>
              <a:rPr lang="en-US" dirty="0" smtClean="0"/>
              <a:t>eContent</a:t>
            </a:r>
            <a:endParaRPr lang="en-US" dirty="0"/>
          </a:p>
          <a:p>
            <a:pPr lvl="1"/>
            <a:r>
              <a:rPr lang="en-US" dirty="0" smtClean="0"/>
              <a:t>Looking at </a:t>
            </a:r>
            <a:r>
              <a:rPr lang="en-US" dirty="0"/>
              <a:t>the myriad options of </a:t>
            </a:r>
            <a:r>
              <a:rPr lang="en-US" dirty="0" smtClean="0"/>
              <a:t>eBooks and eContent </a:t>
            </a:r>
            <a:r>
              <a:rPr lang="en-US" dirty="0"/>
              <a:t>from </a:t>
            </a:r>
            <a:r>
              <a:rPr lang="en-US" dirty="0" smtClean="0"/>
              <a:t>providers </a:t>
            </a:r>
            <a:r>
              <a:rPr lang="en-US" dirty="0"/>
              <a:t>to obtain consortium pricing</a:t>
            </a:r>
          </a:p>
          <a:p>
            <a:r>
              <a:rPr lang="en-US" dirty="0"/>
              <a:t>Video Streaming</a:t>
            </a:r>
          </a:p>
          <a:p>
            <a:pPr lvl="1"/>
            <a:r>
              <a:rPr lang="en-US" dirty="0"/>
              <a:t>Beginning stages to form a state committee with reps from library media and technology services from across the state to seek consortium pricing</a:t>
            </a:r>
          </a:p>
        </p:txBody>
      </p:sp>
      <p:pic>
        <p:nvPicPr>
          <p:cNvPr id="19463" name="Picture 7" descr="Follett%20Shelf%20Banner%20Button">
            <a:hlinkClick r:id="rId2"/>
          </p:cNvPr>
          <p:cNvPicPr>
            <a:picLocks noChangeAspect="1" noChangeArrowheads="1"/>
          </p:cNvPicPr>
          <p:nvPr/>
        </p:nvPicPr>
        <p:blipFill>
          <a:blip r:embed="rId3" cstate="print"/>
          <a:srcRect/>
          <a:stretch>
            <a:fillRect/>
          </a:stretch>
        </p:blipFill>
        <p:spPr bwMode="auto">
          <a:xfrm>
            <a:off x="6858000" y="139700"/>
            <a:ext cx="2133600" cy="1003300"/>
          </a:xfrm>
          <a:prstGeom prst="rect">
            <a:avLst/>
          </a:prstGeom>
          <a:noFill/>
          <a:ln w="28575">
            <a:solidFill>
              <a:schemeClr val="tx1"/>
            </a:solidFill>
          </a:ln>
          <a:effectLst>
            <a:outerShdw blurRad="50800" dist="38100" dir="2700000" algn="tl" rotWithShape="0">
              <a:prstClr val="black">
                <a:alpha val="40000"/>
              </a:prstClr>
            </a:outerShdw>
          </a:effectLst>
        </p:spPr>
      </p:pic>
      <p:pic>
        <p:nvPicPr>
          <p:cNvPr id="19465" name="Picture 9" descr="mackin_via_logo_lg"/>
          <p:cNvPicPr>
            <a:picLocks noChangeAspect="1" noChangeArrowheads="1"/>
          </p:cNvPicPr>
          <p:nvPr/>
        </p:nvPicPr>
        <p:blipFill>
          <a:blip r:embed="rId4" cstate="print"/>
          <a:srcRect/>
          <a:stretch>
            <a:fillRect/>
          </a:stretch>
        </p:blipFill>
        <p:spPr bwMode="auto">
          <a:xfrm>
            <a:off x="152400" y="153987"/>
            <a:ext cx="2971800" cy="684213"/>
          </a:xfrm>
          <a:prstGeom prst="rect">
            <a:avLst/>
          </a:prstGeom>
          <a:noFill/>
          <a:ln w="28575">
            <a:solidFill>
              <a:schemeClr val="tx1"/>
            </a:solidFill>
          </a:ln>
          <a:effectLst>
            <a:outerShdw blurRad="50800" dist="38100" dir="2700000" algn="tl" rotWithShape="0">
              <a:prstClr val="black">
                <a:alpha val="40000"/>
              </a:prstClr>
            </a:outerShdw>
          </a:effectLst>
        </p:spPr>
      </p:pic>
      <p:sp>
        <p:nvSpPr>
          <p:cNvPr id="19467" name="AutoShape 11" descr="2Q=="/>
          <p:cNvSpPr>
            <a:spLocks noChangeAspect="1" noChangeArrowheads="1"/>
          </p:cNvSpPr>
          <p:nvPr/>
        </p:nvSpPr>
        <p:spPr bwMode="auto">
          <a:xfrm>
            <a:off x="117475" y="-26988"/>
            <a:ext cx="2743200" cy="771526"/>
          </a:xfrm>
          <a:prstGeom prst="rect">
            <a:avLst/>
          </a:prstGeom>
          <a:noFill/>
        </p:spPr>
        <p:txBody>
          <a:bodyPr/>
          <a:lstStyle/>
          <a:p>
            <a:endParaRPr lang="en-US"/>
          </a:p>
        </p:txBody>
      </p:sp>
      <p:sp>
        <p:nvSpPr>
          <p:cNvPr id="19469" name="AutoShape 13" descr="2Q=="/>
          <p:cNvSpPr>
            <a:spLocks noChangeAspect="1" noChangeArrowheads="1"/>
          </p:cNvSpPr>
          <p:nvPr/>
        </p:nvSpPr>
        <p:spPr bwMode="auto">
          <a:xfrm>
            <a:off x="3200400" y="3043238"/>
            <a:ext cx="2743200" cy="771525"/>
          </a:xfrm>
          <a:prstGeom prst="rect">
            <a:avLst/>
          </a:prstGeom>
          <a:noFill/>
        </p:spPr>
        <p:txBody>
          <a:bodyPr/>
          <a:lstStyle/>
          <a:p>
            <a:endParaRPr lang="en-US"/>
          </a:p>
        </p:txBody>
      </p:sp>
      <p:pic>
        <p:nvPicPr>
          <p:cNvPr id="19471" name="Picture 15" descr="Overdrive-logo2"/>
          <p:cNvPicPr>
            <a:picLocks noChangeAspect="1" noChangeArrowheads="1"/>
          </p:cNvPicPr>
          <p:nvPr/>
        </p:nvPicPr>
        <p:blipFill>
          <a:blip r:embed="rId5" cstate="print"/>
          <a:srcRect/>
          <a:stretch>
            <a:fillRect/>
          </a:stretch>
        </p:blipFill>
        <p:spPr bwMode="auto">
          <a:xfrm>
            <a:off x="6477000" y="6019800"/>
            <a:ext cx="2514600" cy="712787"/>
          </a:xfrm>
          <a:prstGeom prst="rect">
            <a:avLst/>
          </a:prstGeom>
          <a:noFill/>
          <a:ln w="28575">
            <a:solidFill>
              <a:schemeClr val="tx1"/>
            </a:solidFill>
          </a:ln>
          <a:effectLst>
            <a:outerShdw blurRad="50800" dist="38100" dir="2700000" algn="tl" rotWithShape="0">
              <a:prstClr val="black">
                <a:alpha val="40000"/>
              </a:prstClr>
            </a:outerShdw>
          </a:effectLst>
        </p:spPr>
      </p:pic>
      <p:pic>
        <p:nvPicPr>
          <p:cNvPr id="19473" name="Picture 17" descr="bt"/>
          <p:cNvPicPr>
            <a:picLocks noChangeAspect="1" noChangeArrowheads="1"/>
          </p:cNvPicPr>
          <p:nvPr/>
        </p:nvPicPr>
        <p:blipFill>
          <a:blip r:embed="rId6" cstate="print"/>
          <a:srcRect/>
          <a:stretch>
            <a:fillRect/>
          </a:stretch>
        </p:blipFill>
        <p:spPr bwMode="auto">
          <a:xfrm>
            <a:off x="152400" y="6096000"/>
            <a:ext cx="2743200" cy="636587"/>
          </a:xfrm>
          <a:prstGeom prst="rect">
            <a:avLst/>
          </a:prstGeom>
          <a:noFill/>
          <a:ln w="285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76866" y="1210733"/>
            <a:ext cx="6798734" cy="1303867"/>
          </a:xfrm>
        </p:spPr>
        <p:txBody>
          <a:bodyPr/>
          <a:lstStyle/>
          <a:p>
            <a:r>
              <a:rPr lang="en-US" dirty="0"/>
              <a:t>Access at my school?</a:t>
            </a:r>
          </a:p>
        </p:txBody>
      </p:sp>
      <p:sp>
        <p:nvSpPr>
          <p:cNvPr id="23555" name="Rectangle 3"/>
          <p:cNvSpPr>
            <a:spLocks noGrp="1" noChangeArrowheads="1"/>
          </p:cNvSpPr>
          <p:nvPr>
            <p:ph idx="1"/>
          </p:nvPr>
        </p:nvSpPr>
        <p:spPr>
          <a:xfrm>
            <a:off x="838200" y="2574803"/>
            <a:ext cx="7543800" cy="3444997"/>
          </a:xfrm>
        </p:spPr>
        <p:txBody>
          <a:bodyPr/>
          <a:lstStyle/>
          <a:p>
            <a:r>
              <a:rPr lang="en-US" sz="3200" dirty="0"/>
              <a:t>A</a:t>
            </a:r>
            <a:r>
              <a:rPr lang="en-US" sz="3200" dirty="0" smtClean="0"/>
              <a:t>sk </a:t>
            </a:r>
            <a:r>
              <a:rPr lang="en-US" sz="3200" dirty="0"/>
              <a:t>your school’s media specialist!</a:t>
            </a:r>
          </a:p>
          <a:p>
            <a:r>
              <a:rPr lang="en-US" dirty="0"/>
              <a:t>Most schools have provided access points on their web page and school access is usually seamless</a:t>
            </a:r>
          </a:p>
          <a:p>
            <a:pPr lvl="1"/>
            <a:r>
              <a:rPr lang="en-US" dirty="0"/>
              <a:t>passwords are needed outside of the school environment</a:t>
            </a:r>
          </a:p>
          <a:p>
            <a:r>
              <a:rPr lang="en-US" dirty="0"/>
              <a:t>Passwords are available from your media specialist or media supervisor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35000"/>
            <a:ext cx="2298700" cy="812800"/>
          </a:xfrm>
          <a:prstGeom prst="rect">
            <a:avLst/>
          </a:prstGeom>
          <a:ln w="19050">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mcgrathw\Local Settings\Temporary Internet Files\Content.IE5\07K9EUAA\MC900439831[1].png"/>
          <p:cNvPicPr>
            <a:picLocks noChangeAspect="1" noChangeArrowheads="1"/>
          </p:cNvPicPr>
          <p:nvPr/>
        </p:nvPicPr>
        <p:blipFill>
          <a:blip r:embed="rId3"/>
          <a:srcRect/>
          <a:stretch>
            <a:fillRect/>
          </a:stretch>
        </p:blipFill>
        <p:spPr bwMode="auto">
          <a:xfrm rot="20601836">
            <a:off x="6848707" y="752707"/>
            <a:ext cx="2316925" cy="2316925"/>
          </a:xfrm>
          <a:prstGeom prst="rect">
            <a:avLst/>
          </a:prstGeom>
          <a:noFill/>
        </p:spPr>
      </p:pic>
      <p:sp>
        <p:nvSpPr>
          <p:cNvPr id="2" name="Title 1"/>
          <p:cNvSpPr>
            <a:spLocks noGrp="1"/>
          </p:cNvSpPr>
          <p:nvPr>
            <p:ph type="title"/>
          </p:nvPr>
        </p:nvSpPr>
        <p:spPr>
          <a:xfrm>
            <a:off x="781380" y="915337"/>
            <a:ext cx="7194220" cy="1303867"/>
          </a:xfrm>
        </p:spPr>
        <p:txBody>
          <a:bodyPr>
            <a:noAutofit/>
          </a:bodyPr>
          <a:lstStyle/>
          <a:p>
            <a:pPr algn="l"/>
            <a:r>
              <a:rPr lang="en-US" sz="3200" b="1" dirty="0" smtClean="0"/>
              <a:t>Do You Think You Are Getting the Most Out of Your Online Subscriptions?</a:t>
            </a:r>
            <a:endParaRPr lang="en-US" sz="3200" b="1" dirty="0"/>
          </a:p>
        </p:txBody>
      </p:sp>
      <p:sp>
        <p:nvSpPr>
          <p:cNvPr id="3" name="Content Placeholder 2"/>
          <p:cNvSpPr>
            <a:spLocks noGrp="1"/>
          </p:cNvSpPr>
          <p:nvPr>
            <p:ph idx="1"/>
          </p:nvPr>
        </p:nvSpPr>
        <p:spPr>
          <a:xfrm>
            <a:off x="914400" y="2490135"/>
            <a:ext cx="7391400" cy="3444997"/>
          </a:xfrm>
        </p:spPr>
        <p:txBody>
          <a:bodyPr>
            <a:normAutofit/>
          </a:bodyPr>
          <a:lstStyle/>
          <a:p>
            <a:r>
              <a:rPr lang="en-US" sz="3300" dirty="0" smtClean="0"/>
              <a:t>Why or why not?</a:t>
            </a:r>
          </a:p>
          <a:p>
            <a:r>
              <a:rPr lang="en-US" sz="3300" dirty="0" smtClean="0"/>
              <a:t>Turn and discuss</a:t>
            </a:r>
          </a:p>
          <a:p>
            <a:r>
              <a:rPr lang="en-US" sz="3300" dirty="0" smtClean="0"/>
              <a:t>Add text to </a:t>
            </a:r>
            <a:r>
              <a:rPr lang="en-US" sz="3300" dirty="0" err="1" smtClean="0"/>
              <a:t>Padlet</a:t>
            </a:r>
            <a:endParaRPr lang="en-US" sz="3300" dirty="0"/>
          </a:p>
        </p:txBody>
      </p:sp>
      <p:sp>
        <p:nvSpPr>
          <p:cNvPr id="7" name="TextBox 6"/>
          <p:cNvSpPr txBox="1"/>
          <p:nvPr/>
        </p:nvSpPr>
        <p:spPr>
          <a:xfrm>
            <a:off x="990600" y="5715000"/>
            <a:ext cx="5379999" cy="461665"/>
          </a:xfrm>
          <a:prstGeom prst="rect">
            <a:avLst/>
          </a:prstGeom>
          <a:noFill/>
        </p:spPr>
        <p:txBody>
          <a:bodyPr wrap="none" rtlCol="0">
            <a:spAutoFit/>
          </a:bodyPr>
          <a:lstStyle/>
          <a:p>
            <a:r>
              <a:rPr lang="en-US" sz="2400" b="1" dirty="0">
                <a:latin typeface="Arial" pitchFamily="34" charset="0"/>
              </a:rPr>
              <a:t>http://padlet.com/wall/sn55ynkegira</a:t>
            </a:r>
          </a:p>
        </p:txBody>
      </p:sp>
      <p:pic>
        <p:nvPicPr>
          <p:cNvPr id="8" name="Picture 2" descr="https://chart.googleapis.com/chart?cht=qr&amp;chs=128x128&amp;chl=http%3A%2F%2Fpadlet.com%2Fwall%2Fsn55ynkeg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276600"/>
            <a:ext cx="2246170" cy="224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78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2394" y="915337"/>
            <a:ext cx="6456606" cy="1303867"/>
          </a:xfrm>
        </p:spPr>
        <p:txBody>
          <a:bodyPr>
            <a:normAutofit/>
          </a:bodyPr>
          <a:lstStyle/>
          <a:p>
            <a:pPr algn="l"/>
            <a:r>
              <a:rPr lang="en-US" sz="3200" b="1" dirty="0"/>
              <a:t>How Could These Tools Change Your </a:t>
            </a:r>
            <a:r>
              <a:rPr lang="en-US" sz="3200" b="1" dirty="0" smtClean="0"/>
              <a:t>Instruction?</a:t>
            </a:r>
            <a:endParaRPr lang="en-US" sz="3200" dirty="0"/>
          </a:p>
        </p:txBody>
      </p:sp>
      <p:sp>
        <p:nvSpPr>
          <p:cNvPr id="3" name="Content Placeholder 2"/>
          <p:cNvSpPr>
            <a:spLocks noGrp="1"/>
          </p:cNvSpPr>
          <p:nvPr>
            <p:ph idx="1"/>
          </p:nvPr>
        </p:nvSpPr>
        <p:spPr>
          <a:xfrm>
            <a:off x="914400" y="2286000"/>
            <a:ext cx="7391400" cy="3444997"/>
          </a:xfrm>
        </p:spPr>
        <p:txBody>
          <a:bodyPr>
            <a:normAutofit/>
          </a:bodyPr>
          <a:lstStyle/>
          <a:p>
            <a:pPr marL="0" indent="0" algn="ctr">
              <a:buNone/>
            </a:pPr>
            <a:endParaRPr lang="en-US" dirty="0" smtClean="0"/>
          </a:p>
          <a:p>
            <a:r>
              <a:rPr lang="en-US" sz="3600" dirty="0" smtClean="0"/>
              <a:t>Turn and Discuss</a:t>
            </a:r>
          </a:p>
          <a:p>
            <a:r>
              <a:rPr lang="en-US" sz="3600" dirty="0" smtClean="0"/>
              <a:t>Add text to </a:t>
            </a:r>
            <a:r>
              <a:rPr lang="en-US" sz="3600" dirty="0" err="1" smtClean="0"/>
              <a:t>Padlet</a:t>
            </a:r>
            <a:endParaRPr lang="en-US" sz="3600" dirty="0"/>
          </a:p>
        </p:txBody>
      </p:sp>
      <p:pic>
        <p:nvPicPr>
          <p:cNvPr id="1026" name="Picture 2" descr="C:\Documents and Settings\mcgrathw\Local Settings\Temporary Internet Files\Content.IE5\07K9EUAA\MC900439831[1].png"/>
          <p:cNvPicPr>
            <a:picLocks noChangeAspect="1" noChangeArrowheads="1"/>
          </p:cNvPicPr>
          <p:nvPr/>
        </p:nvPicPr>
        <p:blipFill>
          <a:blip r:embed="rId3"/>
          <a:srcRect/>
          <a:stretch>
            <a:fillRect/>
          </a:stretch>
        </p:blipFill>
        <p:spPr bwMode="auto">
          <a:xfrm rot="20950392">
            <a:off x="6581770" y="372544"/>
            <a:ext cx="2501916" cy="2501916"/>
          </a:xfrm>
          <a:prstGeom prst="rect">
            <a:avLst/>
          </a:prstGeom>
          <a:noFill/>
        </p:spPr>
      </p:pic>
      <p:sp>
        <p:nvSpPr>
          <p:cNvPr id="4" name="TextBox 3"/>
          <p:cNvSpPr txBox="1"/>
          <p:nvPr/>
        </p:nvSpPr>
        <p:spPr>
          <a:xfrm>
            <a:off x="782394" y="5618202"/>
            <a:ext cx="6248827" cy="553998"/>
          </a:xfrm>
          <a:prstGeom prst="rect">
            <a:avLst/>
          </a:prstGeom>
          <a:noFill/>
        </p:spPr>
        <p:txBody>
          <a:bodyPr wrap="none" rtlCol="0">
            <a:spAutoFit/>
          </a:bodyPr>
          <a:lstStyle/>
          <a:p>
            <a:pPr fontAlgn="auto">
              <a:spcBef>
                <a:spcPts val="0"/>
              </a:spcBef>
              <a:spcAft>
                <a:spcPts val="0"/>
              </a:spcAft>
            </a:pPr>
            <a:r>
              <a:rPr lang="en-US" sz="3000" dirty="0">
                <a:solidFill>
                  <a:prstClr val="black"/>
                </a:solidFill>
                <a:latin typeface="Arial" pitchFamily="34" charset="0"/>
              </a:rPr>
              <a:t>http://padlet.com/wall/vix5s0xao50p</a:t>
            </a:r>
          </a:p>
        </p:txBody>
      </p:sp>
      <p:pic>
        <p:nvPicPr>
          <p:cNvPr id="2050" name="Picture 2" descr="https://chart.googleapis.com/chart?cht=qr&amp;chs=128x128&amp;chl=http%3A%2F%2Fpadlet.com%2Fwall%2Fvix5s0xao50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971800"/>
            <a:ext cx="2209800" cy="220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92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147" name="Rectangle 3"/>
          <p:cNvSpPr>
            <a:spLocks noGrp="1" noChangeArrowheads="1"/>
          </p:cNvSpPr>
          <p:nvPr>
            <p:ph idx="1"/>
          </p:nvPr>
        </p:nvSpPr>
        <p:spPr>
          <a:xfrm>
            <a:off x="914400" y="2490135"/>
            <a:ext cx="7391400" cy="3444997"/>
          </a:xfrm>
        </p:spPr>
        <p:txBody>
          <a:bodyPr>
            <a:normAutofit/>
          </a:bodyPr>
          <a:lstStyle/>
          <a:p>
            <a:pPr marL="0" indent="0" algn="ctr">
              <a:buNone/>
            </a:pPr>
            <a:r>
              <a:rPr lang="en-US" sz="3200" dirty="0" smtClean="0"/>
              <a:t>Contact us:</a:t>
            </a:r>
          </a:p>
          <a:p>
            <a:r>
              <a:rPr lang="en-US" dirty="0" smtClean="0"/>
              <a:t>Jay Bansbach: </a:t>
            </a:r>
            <a:r>
              <a:rPr lang="en-US" u="sng" dirty="0" smtClean="0">
                <a:solidFill>
                  <a:srgbClr val="0070C0"/>
                </a:solidFill>
                <a:hlinkClick r:id="rId2"/>
              </a:rPr>
              <a:t>carl.bansbach@maryland.gov</a:t>
            </a:r>
            <a:endParaRPr lang="en-US" dirty="0">
              <a:solidFill>
                <a:srgbClr val="0070C0"/>
              </a:solidFill>
            </a:endParaRPr>
          </a:p>
          <a:p>
            <a:r>
              <a:rPr lang="en-US" dirty="0" smtClean="0">
                <a:solidFill>
                  <a:schemeClr val="tx1"/>
                </a:solidFill>
              </a:rPr>
              <a:t>Melodi Power: </a:t>
            </a:r>
            <a:r>
              <a:rPr lang="en-US" u="sng" dirty="0" smtClean="0">
                <a:solidFill>
                  <a:srgbClr val="0070C0"/>
                </a:solidFill>
                <a:hlinkClick r:id="rId3"/>
              </a:rPr>
              <a:t>mpower@somerset.k12.md.us</a:t>
            </a:r>
            <a:endParaRPr lang="en-US" u="sng" dirty="0" smtClean="0">
              <a:solidFill>
                <a:srgbClr val="0070C0"/>
              </a:solidFill>
            </a:endParaRPr>
          </a:p>
          <a:p>
            <a:r>
              <a:rPr lang="en-US" dirty="0" smtClean="0">
                <a:solidFill>
                  <a:schemeClr val="tx1"/>
                </a:solidFill>
              </a:rPr>
              <a:t>Robbie Reasoner: </a:t>
            </a:r>
            <a:r>
              <a:rPr lang="en-US" u="sng" dirty="0" smtClean="0">
                <a:solidFill>
                  <a:srgbClr val="0070C0"/>
                </a:solidFill>
                <a:hlinkClick r:id="rId4"/>
              </a:rPr>
              <a:t>Roberta_C_Reasoner@mcpsmd.org</a:t>
            </a:r>
            <a:endParaRPr lang="en-US" u="sng" dirty="0" smtClean="0">
              <a:solidFill>
                <a:srgbClr val="0070C0"/>
              </a:solidFill>
            </a:endParaRPr>
          </a:p>
          <a:p>
            <a:pPr marL="0" indent="0" algn="ctr">
              <a:buNone/>
            </a:pPr>
            <a:r>
              <a:rPr lang="en-US" sz="3600" u="sng" dirty="0">
                <a:solidFill>
                  <a:srgbClr val="0070C0"/>
                </a:solidFill>
              </a:rPr>
              <a:t>http://maslmd.org/about-mdk12/</a:t>
            </a:r>
            <a:endParaRPr lang="en-US" sz="3600" u="sng" dirty="0" smtClean="0">
              <a:solidFill>
                <a:srgbClr val="0070C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685800"/>
            <a:ext cx="2298700" cy="812800"/>
          </a:xfrm>
          <a:prstGeom prst="rect">
            <a:avLst/>
          </a:prstGeom>
          <a:ln w="19050">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nterfaceLogos"/>
          <p:cNvPicPr>
            <a:picLocks noChangeAspect="1" noChangeArrowheads="1"/>
          </p:cNvPicPr>
          <p:nvPr/>
        </p:nvPicPr>
        <p:blipFill>
          <a:blip r:embed="rId2" cstate="print"/>
          <a:srcRect/>
          <a:stretch>
            <a:fillRect/>
          </a:stretch>
        </p:blipFill>
        <p:spPr bwMode="auto">
          <a:xfrm>
            <a:off x="7162800" y="228600"/>
            <a:ext cx="1752600" cy="1752600"/>
          </a:xfrm>
          <a:prstGeom prst="rect">
            <a:avLst/>
          </a:prstGeom>
          <a:noFill/>
          <a:ln w="19050">
            <a:solidFill>
              <a:schemeClr val="tx1"/>
            </a:solidFill>
          </a:ln>
          <a:effectLst>
            <a:outerShdw blurRad="50800" dist="38100" dir="2700000" algn="tl" rotWithShape="0">
              <a:prstClr val="black">
                <a:alpha val="40000"/>
              </a:prstClr>
            </a:outerShdw>
          </a:effectLst>
        </p:spPr>
      </p:pic>
      <p:sp>
        <p:nvSpPr>
          <p:cNvPr id="22530" name="Rectangle 2"/>
          <p:cNvSpPr>
            <a:spLocks noGrp="1" noChangeArrowheads="1"/>
          </p:cNvSpPr>
          <p:nvPr>
            <p:ph type="title"/>
          </p:nvPr>
        </p:nvSpPr>
        <p:spPr/>
        <p:txBody>
          <a:bodyPr/>
          <a:lstStyle/>
          <a:p>
            <a:r>
              <a:rPr lang="en-US"/>
              <a:t>History</a:t>
            </a:r>
          </a:p>
        </p:txBody>
      </p:sp>
      <p:sp>
        <p:nvSpPr>
          <p:cNvPr id="22531" name="Rectangle 3"/>
          <p:cNvSpPr>
            <a:spLocks noGrp="1" noChangeArrowheads="1"/>
          </p:cNvSpPr>
          <p:nvPr>
            <p:ph idx="1"/>
          </p:nvPr>
        </p:nvSpPr>
        <p:spPr>
          <a:xfrm>
            <a:off x="914400" y="2490135"/>
            <a:ext cx="7353300" cy="3444997"/>
          </a:xfrm>
        </p:spPr>
        <p:txBody>
          <a:bodyPr>
            <a:normAutofit fontScale="92500" lnSpcReduction="20000"/>
          </a:bodyPr>
          <a:lstStyle/>
          <a:p>
            <a:pPr>
              <a:lnSpc>
                <a:spcPct val="90000"/>
              </a:lnSpc>
            </a:pPr>
            <a:r>
              <a:rPr lang="en-US" sz="2800" dirty="0"/>
              <a:t>Year 3 – 50/50 split for SIRS and World Book</a:t>
            </a:r>
          </a:p>
          <a:p>
            <a:pPr>
              <a:lnSpc>
                <a:spcPct val="90000"/>
              </a:lnSpc>
            </a:pPr>
            <a:r>
              <a:rPr lang="en-US" sz="2800" dirty="0"/>
              <a:t>Year 4 – All counties purchased SIRS on their own</a:t>
            </a:r>
          </a:p>
          <a:p>
            <a:pPr>
              <a:lnSpc>
                <a:spcPct val="90000"/>
              </a:lnSpc>
            </a:pPr>
            <a:r>
              <a:rPr lang="en-US" sz="2800" dirty="0"/>
              <a:t>Grant funds used to support organization of the consortium and professional development around the use of the SIRS resources</a:t>
            </a:r>
          </a:p>
          <a:p>
            <a:pPr>
              <a:lnSpc>
                <a:spcPct val="90000"/>
              </a:lnSpc>
            </a:pPr>
            <a:r>
              <a:rPr lang="en-US" sz="2800" dirty="0"/>
              <a:t>State Legislation in 2009 to sustain the project following end of Title II D project funding – each school district signs an MOU to continue participation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Current Status</a:t>
            </a:r>
            <a:endParaRPr lang="en-US" dirty="0"/>
          </a:p>
        </p:txBody>
      </p:sp>
      <p:sp>
        <p:nvSpPr>
          <p:cNvPr id="8195" name="Rectangle 3"/>
          <p:cNvSpPr>
            <a:spLocks noGrp="1" noChangeArrowheads="1"/>
          </p:cNvSpPr>
          <p:nvPr>
            <p:ph idx="1"/>
          </p:nvPr>
        </p:nvSpPr>
        <p:spPr>
          <a:xfrm>
            <a:off x="914399" y="2438400"/>
            <a:ext cx="7426325" cy="3444997"/>
          </a:xfrm>
        </p:spPr>
        <p:txBody>
          <a:bodyPr>
            <a:normAutofit fontScale="85000" lnSpcReduction="20000"/>
          </a:bodyPr>
          <a:lstStyle/>
          <a:p>
            <a:r>
              <a:rPr lang="en-US" sz="2800" dirty="0"/>
              <a:t>24 school districts participate, all must subscribe to SIRS </a:t>
            </a:r>
          </a:p>
          <a:p>
            <a:r>
              <a:rPr lang="en-US" sz="2800" dirty="0"/>
              <a:t>With SIRS subscription, all other products with negotiated prices are available to districts and schools.</a:t>
            </a:r>
          </a:p>
          <a:p>
            <a:r>
              <a:rPr lang="en-US" sz="2800" dirty="0" smtClean="0"/>
              <a:t>100+ </a:t>
            </a:r>
            <a:r>
              <a:rPr lang="en-US" sz="2800" dirty="0"/>
              <a:t>non-public schools continue to participate</a:t>
            </a:r>
          </a:p>
          <a:p>
            <a:pPr lvl="1"/>
            <a:r>
              <a:rPr lang="en-US" sz="2400" dirty="0"/>
              <a:t>“25</a:t>
            </a:r>
            <a:r>
              <a:rPr lang="en-US" sz="2400" baseline="30000" dirty="0"/>
              <a:t>th</a:t>
            </a:r>
            <a:r>
              <a:rPr lang="en-US" sz="2400" dirty="0"/>
              <a:t>” school district created for this group</a:t>
            </a:r>
          </a:p>
          <a:p>
            <a:pPr lvl="1"/>
            <a:r>
              <a:rPr lang="en-US" sz="2400" dirty="0"/>
              <a:t>Billing is done through the Maryland Catholic Conference and coordinated by the Baltimore Archdiocese</a:t>
            </a:r>
          </a:p>
          <a:p>
            <a:pPr lvl="1"/>
            <a:endParaRPr lang="en-US" sz="2400" dirty="0"/>
          </a:p>
          <a:p>
            <a:pPr lvl="1"/>
            <a:endParaRPr lang="en-US" sz="2400" dirty="0"/>
          </a:p>
        </p:txBody>
      </p:sp>
      <p:sp>
        <p:nvSpPr>
          <p:cNvPr id="8201" name="AutoShape 9" descr="2Q=="/>
          <p:cNvSpPr>
            <a:spLocks noChangeAspect="1" noChangeArrowheads="1"/>
          </p:cNvSpPr>
          <p:nvPr/>
        </p:nvSpPr>
        <p:spPr bwMode="auto">
          <a:xfrm>
            <a:off x="117475" y="-26988"/>
            <a:ext cx="2181225" cy="666751"/>
          </a:xfrm>
          <a:prstGeom prst="rect">
            <a:avLst/>
          </a:prstGeom>
          <a:noFill/>
        </p:spPr>
        <p:txBody>
          <a:bodyPr/>
          <a:lstStyle/>
          <a:p>
            <a:endParaRPr lang="en-US"/>
          </a:p>
        </p:txBody>
      </p:sp>
      <p:pic>
        <p:nvPicPr>
          <p:cNvPr id="8203" name="Picture 11" descr="header_logo"/>
          <p:cNvPicPr>
            <a:picLocks noChangeAspect="1" noChangeArrowheads="1"/>
          </p:cNvPicPr>
          <p:nvPr/>
        </p:nvPicPr>
        <p:blipFill>
          <a:blip r:embed="rId3" cstate="print"/>
          <a:srcRect/>
          <a:stretch>
            <a:fillRect/>
          </a:stretch>
        </p:blipFill>
        <p:spPr bwMode="auto">
          <a:xfrm>
            <a:off x="139700" y="190679"/>
            <a:ext cx="2298700" cy="647521"/>
          </a:xfrm>
          <a:prstGeom prst="rect">
            <a:avLst/>
          </a:prstGeom>
          <a:noFill/>
          <a:ln w="28575">
            <a:solidFill>
              <a:schemeClr val="tx1"/>
            </a:solidFill>
          </a:ln>
          <a:effectLst>
            <a:outerShdw blurRad="50800" dist="38100" dir="2700000" algn="tl" rotWithShape="0">
              <a:prstClr val="black">
                <a:alpha val="40000"/>
              </a:prstClr>
            </a:outerShdw>
          </a:effectLst>
        </p:spPr>
      </p:pic>
      <p:sp>
        <p:nvSpPr>
          <p:cNvPr id="8205" name="AutoShape 13" descr="Z"/>
          <p:cNvSpPr>
            <a:spLocks noChangeAspect="1" noChangeArrowheads="1"/>
          </p:cNvSpPr>
          <p:nvPr/>
        </p:nvSpPr>
        <p:spPr bwMode="auto">
          <a:xfrm>
            <a:off x="117475" y="-26988"/>
            <a:ext cx="2095500" cy="2181226"/>
          </a:xfrm>
          <a:prstGeom prst="rect">
            <a:avLst/>
          </a:prstGeom>
          <a:noFill/>
        </p:spPr>
        <p:txBody>
          <a:bodyPr/>
          <a:lstStyle/>
          <a:p>
            <a:endParaRPr lang="en-US"/>
          </a:p>
        </p:txBody>
      </p:sp>
      <p:pic>
        <p:nvPicPr>
          <p:cNvPr id="8207" name="Picture 15" descr="World-Book-Web-logo"/>
          <p:cNvPicPr>
            <a:picLocks noChangeAspect="1" noChangeArrowheads="1"/>
          </p:cNvPicPr>
          <p:nvPr/>
        </p:nvPicPr>
        <p:blipFill>
          <a:blip r:embed="rId4" cstate="print"/>
          <a:srcRect/>
          <a:stretch>
            <a:fillRect/>
          </a:stretch>
        </p:blipFill>
        <p:spPr bwMode="auto">
          <a:xfrm>
            <a:off x="7750175" y="5410200"/>
            <a:ext cx="1241425" cy="1295400"/>
          </a:xfrm>
          <a:prstGeom prst="rect">
            <a:avLst/>
          </a:prstGeom>
          <a:noFill/>
          <a:ln w="285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Consortium Pricing</a:t>
            </a:r>
          </a:p>
        </p:txBody>
      </p:sp>
      <p:sp>
        <p:nvSpPr>
          <p:cNvPr id="9219" name="Rectangle 3"/>
          <p:cNvSpPr>
            <a:spLocks noGrp="1" noChangeArrowheads="1"/>
          </p:cNvSpPr>
          <p:nvPr>
            <p:ph idx="1"/>
          </p:nvPr>
        </p:nvSpPr>
        <p:spPr>
          <a:xfrm>
            <a:off x="838200" y="2490135"/>
            <a:ext cx="7467600" cy="3444997"/>
          </a:xfrm>
        </p:spPr>
        <p:txBody>
          <a:bodyPr>
            <a:normAutofit fontScale="92500" lnSpcReduction="10000"/>
          </a:bodyPr>
          <a:lstStyle/>
          <a:p>
            <a:pPr>
              <a:lnSpc>
                <a:spcPct val="90000"/>
              </a:lnSpc>
            </a:pPr>
            <a:r>
              <a:rPr lang="en-US" sz="2800" dirty="0"/>
              <a:t>Yearly </a:t>
            </a:r>
            <a:r>
              <a:rPr lang="en-US" sz="2800" dirty="0" smtClean="0"/>
              <a:t>negotiations </a:t>
            </a:r>
            <a:r>
              <a:rPr lang="en-US" sz="2800" dirty="0"/>
              <a:t>to receive state </a:t>
            </a:r>
            <a:r>
              <a:rPr lang="en-US" sz="2800" dirty="0" smtClean="0"/>
              <a:t>pricing</a:t>
            </a:r>
          </a:p>
          <a:p>
            <a:pPr>
              <a:lnSpc>
                <a:spcPct val="90000"/>
              </a:lnSpc>
            </a:pPr>
            <a:r>
              <a:rPr lang="en-US" sz="2800" dirty="0" smtClean="0"/>
              <a:t>Pricing </a:t>
            </a:r>
            <a:r>
              <a:rPr lang="en-US" sz="2800" dirty="0"/>
              <a:t>from </a:t>
            </a:r>
            <a:r>
              <a:rPr lang="en-US" sz="2800" dirty="0" smtClean="0"/>
              <a:t>over 25 major content providers</a:t>
            </a:r>
            <a:endParaRPr lang="en-US" sz="2800" dirty="0"/>
          </a:p>
          <a:p>
            <a:pPr lvl="1">
              <a:lnSpc>
                <a:spcPct val="90000"/>
              </a:lnSpc>
            </a:pPr>
            <a:r>
              <a:rPr lang="en-US" sz="2400" dirty="0"/>
              <a:t>Over </a:t>
            </a:r>
            <a:r>
              <a:rPr lang="en-US" sz="2400" dirty="0" smtClean="0"/>
              <a:t>150 </a:t>
            </a:r>
            <a:r>
              <a:rPr lang="en-US" sz="2400" dirty="0"/>
              <a:t>different digital products</a:t>
            </a:r>
          </a:p>
          <a:p>
            <a:pPr lvl="1">
              <a:lnSpc>
                <a:spcPct val="90000"/>
              </a:lnSpc>
            </a:pPr>
            <a:r>
              <a:rPr lang="en-US" sz="2400" dirty="0"/>
              <a:t>Products for all including </a:t>
            </a:r>
            <a:r>
              <a:rPr lang="en-US" sz="2400" dirty="0" err="1"/>
              <a:t>PreK</a:t>
            </a:r>
            <a:r>
              <a:rPr lang="en-US" sz="2400" dirty="0"/>
              <a:t> - 12</a:t>
            </a:r>
          </a:p>
          <a:p>
            <a:pPr>
              <a:lnSpc>
                <a:spcPct val="90000"/>
              </a:lnSpc>
            </a:pPr>
            <a:r>
              <a:rPr lang="en-US" sz="2800" dirty="0"/>
              <a:t>Every school receives the same pricing model from the digital </a:t>
            </a:r>
            <a:r>
              <a:rPr lang="en-US" sz="2800" dirty="0" smtClean="0"/>
              <a:t>library content providers</a:t>
            </a:r>
            <a:endParaRPr lang="en-US" sz="2800" dirty="0"/>
          </a:p>
          <a:p>
            <a:pPr lvl="1">
              <a:lnSpc>
                <a:spcPct val="90000"/>
              </a:lnSpc>
            </a:pPr>
            <a:r>
              <a:rPr lang="en-US" sz="2400" dirty="0"/>
              <a:t>May be per student pricing (FTE)</a:t>
            </a:r>
          </a:p>
          <a:p>
            <a:pPr lvl="1">
              <a:lnSpc>
                <a:spcPct val="90000"/>
              </a:lnSpc>
            </a:pPr>
            <a:r>
              <a:rPr lang="en-US" sz="2400" dirty="0"/>
              <a:t>May be per school </a:t>
            </a:r>
            <a:r>
              <a:rPr lang="en-US" sz="2400" dirty="0" smtClean="0"/>
              <a:t>pricing</a:t>
            </a: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608581" cy="696653"/>
          </a:xfrm>
          <a:prstGeom prst="rect">
            <a:avLst/>
          </a:prstGeom>
          <a:solidFill>
            <a:srgbClr val="FFFFFF">
              <a:shade val="85000"/>
            </a:srgbClr>
          </a:solidFill>
          <a:ln w="9525">
            <a:solidFill>
              <a:schemeClr val="tx1"/>
            </a:solidFill>
            <a:miter lim="800000"/>
            <a:headEnd/>
            <a:tailEnd/>
          </a:ln>
          <a:effectLst>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699398"/>
            <a:ext cx="3200400" cy="1006202"/>
          </a:xfrm>
          <a:prstGeom prst="rect">
            <a:avLst/>
          </a:prstGeom>
          <a:ln w="19050">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915337"/>
            <a:ext cx="7620000" cy="1142063"/>
          </a:xfrm>
        </p:spPr>
        <p:txBody>
          <a:bodyPr>
            <a:normAutofit fontScale="90000"/>
          </a:bodyPr>
          <a:lstStyle/>
          <a:p>
            <a:r>
              <a:rPr lang="en-US" sz="4000" dirty="0"/>
              <a:t>Maryland Library Consortium (</a:t>
            </a:r>
            <a:r>
              <a:rPr lang="en-US" sz="4000" dirty="0" err="1" smtClean="0"/>
              <a:t>MLC</a:t>
            </a:r>
            <a:r>
              <a:rPr lang="en-US" sz="4000" dirty="0" smtClean="0"/>
              <a:t>)</a:t>
            </a:r>
            <a:r>
              <a:rPr lang="en-US" sz="4000" dirty="0"/>
              <a:t>	</a:t>
            </a:r>
          </a:p>
        </p:txBody>
      </p:sp>
      <p:sp>
        <p:nvSpPr>
          <p:cNvPr id="10243" name="Rectangle 3"/>
          <p:cNvSpPr>
            <a:spLocks noGrp="1" noChangeArrowheads="1"/>
          </p:cNvSpPr>
          <p:nvPr>
            <p:ph idx="1"/>
          </p:nvPr>
        </p:nvSpPr>
        <p:spPr>
          <a:xfrm>
            <a:off x="838200" y="2490135"/>
            <a:ext cx="7467600" cy="3444997"/>
          </a:xfrm>
        </p:spPr>
        <p:txBody>
          <a:bodyPr>
            <a:normAutofit lnSpcReduction="10000"/>
          </a:bodyPr>
          <a:lstStyle/>
          <a:p>
            <a:pPr>
              <a:lnSpc>
                <a:spcPct val="90000"/>
              </a:lnSpc>
            </a:pPr>
            <a:r>
              <a:rPr lang="en-US" sz="2200" dirty="0"/>
              <a:t>Effort to develop a consortium of libraries representing:</a:t>
            </a:r>
          </a:p>
          <a:p>
            <a:pPr lvl="1">
              <a:lnSpc>
                <a:spcPct val="90000"/>
              </a:lnSpc>
            </a:pPr>
            <a:r>
              <a:rPr lang="en-US" sz="2000" dirty="0"/>
              <a:t>K-12</a:t>
            </a:r>
          </a:p>
          <a:p>
            <a:pPr lvl="1">
              <a:lnSpc>
                <a:spcPct val="90000"/>
              </a:lnSpc>
            </a:pPr>
            <a:r>
              <a:rPr lang="en-US" sz="2000" dirty="0"/>
              <a:t>Public</a:t>
            </a:r>
          </a:p>
          <a:p>
            <a:pPr lvl="1">
              <a:lnSpc>
                <a:spcPct val="90000"/>
              </a:lnSpc>
            </a:pPr>
            <a:r>
              <a:rPr lang="en-US" sz="2000" dirty="0"/>
              <a:t>Universities and Colleges</a:t>
            </a:r>
          </a:p>
          <a:p>
            <a:pPr>
              <a:lnSpc>
                <a:spcPct val="90000"/>
              </a:lnSpc>
            </a:pPr>
            <a:r>
              <a:rPr lang="en-US" sz="2400" dirty="0"/>
              <a:t>Benefits:</a:t>
            </a:r>
          </a:p>
          <a:p>
            <a:pPr lvl="1">
              <a:lnSpc>
                <a:spcPct val="90000"/>
              </a:lnSpc>
            </a:pPr>
            <a:r>
              <a:rPr lang="en-US" sz="2000" dirty="0"/>
              <a:t>Further price </a:t>
            </a:r>
            <a:r>
              <a:rPr lang="en-US" sz="2000" dirty="0" smtClean="0"/>
              <a:t>savings on products</a:t>
            </a:r>
            <a:endParaRPr lang="en-US" sz="2000" dirty="0"/>
          </a:p>
          <a:p>
            <a:pPr lvl="1">
              <a:lnSpc>
                <a:spcPct val="90000"/>
              </a:lnSpc>
            </a:pPr>
            <a:r>
              <a:rPr lang="en-US" dirty="0" smtClean="0"/>
              <a:t>Access to SAILOR databases:</a:t>
            </a:r>
            <a:r>
              <a:rPr lang="en-US" dirty="0"/>
              <a:t> </a:t>
            </a:r>
            <a:r>
              <a:rPr lang="en-US" sz="2000" dirty="0" smtClean="0"/>
              <a:t>EBSCO </a:t>
            </a:r>
            <a:r>
              <a:rPr lang="en-US" sz="2000" dirty="0"/>
              <a:t>Science and History Reference Centers, </a:t>
            </a:r>
            <a:r>
              <a:rPr lang="en-US" sz="2000" dirty="0" err="1"/>
              <a:t>MasterFile</a:t>
            </a:r>
            <a:r>
              <a:rPr lang="en-US" sz="2000" dirty="0"/>
              <a:t> Premier, and Auto Repair Reference Center</a:t>
            </a:r>
          </a:p>
        </p:txBody>
      </p:sp>
      <p:pic>
        <p:nvPicPr>
          <p:cNvPr id="10245" name="Picture 5" descr="librarysymbol"/>
          <p:cNvPicPr>
            <a:picLocks noChangeAspect="1" noChangeArrowheads="1"/>
          </p:cNvPicPr>
          <p:nvPr/>
        </p:nvPicPr>
        <p:blipFill>
          <a:blip r:embed="rId3" cstate="print"/>
          <a:srcRect/>
          <a:stretch>
            <a:fillRect/>
          </a:stretch>
        </p:blipFill>
        <p:spPr bwMode="auto">
          <a:xfrm>
            <a:off x="6253213" y="3124200"/>
            <a:ext cx="1371600" cy="137160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798734" cy="1303867"/>
          </a:xfrm>
        </p:spPr>
        <p:txBody>
          <a:bodyPr>
            <a:normAutofit fontScale="90000"/>
          </a:bodyPr>
          <a:lstStyle/>
          <a:p>
            <a:r>
              <a:rPr lang="en-US" dirty="0" smtClean="0"/>
              <a:t>Maryland eContent Advisory Committee (MEAC)</a:t>
            </a:r>
            <a:endParaRPr lang="en-US" dirty="0"/>
          </a:p>
        </p:txBody>
      </p:sp>
      <p:sp>
        <p:nvSpPr>
          <p:cNvPr id="3" name="Content Placeholder 2"/>
          <p:cNvSpPr>
            <a:spLocks noGrp="1"/>
          </p:cNvSpPr>
          <p:nvPr>
            <p:ph idx="1"/>
          </p:nvPr>
        </p:nvSpPr>
        <p:spPr>
          <a:xfrm>
            <a:off x="838200" y="2490135"/>
            <a:ext cx="7543800" cy="3444997"/>
          </a:xfrm>
        </p:spPr>
        <p:txBody>
          <a:bodyPr>
            <a:normAutofit fontScale="92500"/>
          </a:bodyPr>
          <a:lstStyle/>
          <a:p>
            <a:r>
              <a:rPr lang="en-US" dirty="0"/>
              <a:t>Members of this committee will:</a:t>
            </a:r>
          </a:p>
          <a:p>
            <a:r>
              <a:rPr lang="en-US" dirty="0"/>
              <a:t>Learn about eContent opportunities for libraries and share current trends and developments statewide</a:t>
            </a:r>
          </a:p>
          <a:p>
            <a:r>
              <a:rPr lang="en-US" dirty="0"/>
              <a:t>Investigate statewide collaborative eContent projects</a:t>
            </a:r>
          </a:p>
          <a:p>
            <a:r>
              <a:rPr lang="en-US" dirty="0"/>
              <a:t>Provide updates and recommendations to the new Maryland Library Consortium (</a:t>
            </a:r>
            <a:r>
              <a:rPr lang="en-US" dirty="0" err="1"/>
              <a:t>MLC</a:t>
            </a:r>
            <a:r>
              <a:rPr lang="en-US" dirty="0"/>
              <a:t>) board for approval on statewide eContent projects  </a:t>
            </a:r>
          </a:p>
          <a:p>
            <a:r>
              <a:rPr lang="en-US" dirty="0"/>
              <a:t>Advocate Maryland eContent needs</a:t>
            </a:r>
          </a:p>
        </p:txBody>
      </p:sp>
    </p:spTree>
    <p:extLst>
      <p:ext uri="{BB962C8B-B14F-4D97-AF65-F5344CB8AC3E}">
        <p14:creationId xmlns:p14="http://schemas.microsoft.com/office/powerpoint/2010/main" val="3666924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6" y="762000"/>
            <a:ext cx="6798734" cy="1303867"/>
          </a:xfrm>
        </p:spPr>
        <p:txBody>
          <a:bodyPr>
            <a:normAutofit fontScale="90000"/>
          </a:bodyPr>
          <a:lstStyle/>
          <a:p>
            <a:r>
              <a:rPr lang="en-US" sz="4400" b="1" dirty="0"/>
              <a:t>5 Things to </a:t>
            </a:r>
            <a:r>
              <a:rPr lang="en-US" sz="4400" b="1" dirty="0" smtClean="0"/>
              <a:t>Know About</a:t>
            </a:r>
            <a:br>
              <a:rPr lang="en-US" sz="4400" b="1" dirty="0" smtClean="0"/>
            </a:br>
            <a:r>
              <a:rPr lang="en-US" sz="4400" b="1" dirty="0" smtClean="0"/>
              <a:t> ONLINE SUBSCRIPTIONS</a:t>
            </a:r>
            <a:endParaRPr lang="en-US" b="1" dirty="0"/>
          </a:p>
        </p:txBody>
      </p:sp>
      <p:sp>
        <p:nvSpPr>
          <p:cNvPr id="2" name="Text Placeholder 1"/>
          <p:cNvSpPr>
            <a:spLocks noGrp="1"/>
          </p:cNvSpPr>
          <p:nvPr>
            <p:ph idx="1"/>
          </p:nvPr>
        </p:nvSpPr>
        <p:spPr>
          <a:xfrm>
            <a:off x="762000" y="2514600"/>
            <a:ext cx="7696200" cy="3444997"/>
          </a:xfrm>
        </p:spPr>
        <p:txBody>
          <a:bodyPr>
            <a:noAutofit/>
          </a:bodyPr>
          <a:lstStyle/>
          <a:p>
            <a:pPr marL="457200" indent="-457200" algn="l">
              <a:spcAft>
                <a:spcPts val="0"/>
              </a:spcAft>
              <a:buAutoNum type="arabicPeriod"/>
            </a:pPr>
            <a:r>
              <a:rPr lang="en-US" sz="2200" dirty="0" smtClean="0">
                <a:solidFill>
                  <a:schemeClr val="tx1"/>
                </a:solidFill>
              </a:rPr>
              <a:t>Students are exposed to reliable and accurate resources.</a:t>
            </a:r>
          </a:p>
          <a:p>
            <a:pPr marL="457200" indent="-457200" algn="l">
              <a:spcAft>
                <a:spcPts val="0"/>
              </a:spcAft>
              <a:buAutoNum type="arabicPeriod"/>
            </a:pPr>
            <a:r>
              <a:rPr lang="en-US" sz="2200" dirty="0" smtClean="0">
                <a:solidFill>
                  <a:schemeClr val="tx1"/>
                </a:solidFill>
              </a:rPr>
              <a:t>Students can access the resources from school and home.</a:t>
            </a:r>
          </a:p>
          <a:p>
            <a:pPr marL="457200" indent="-457200" algn="l">
              <a:spcAft>
                <a:spcPts val="0"/>
              </a:spcAft>
              <a:buAutoNum type="arabicPeriod"/>
            </a:pPr>
            <a:r>
              <a:rPr lang="en-US" sz="2200" dirty="0" smtClean="0">
                <a:solidFill>
                  <a:schemeClr val="tx1"/>
                </a:solidFill>
              </a:rPr>
              <a:t>Students can research a variety of topics and content areas.</a:t>
            </a:r>
          </a:p>
          <a:p>
            <a:pPr marL="457200" indent="-457200" algn="l">
              <a:spcAft>
                <a:spcPts val="0"/>
              </a:spcAft>
              <a:buAutoNum type="arabicPeriod"/>
            </a:pPr>
            <a:r>
              <a:rPr lang="en-US" sz="2200" dirty="0" smtClean="0">
                <a:solidFill>
                  <a:schemeClr val="tx1"/>
                </a:solidFill>
              </a:rPr>
              <a:t>All students can access the information at the same time.</a:t>
            </a:r>
          </a:p>
          <a:p>
            <a:pPr marL="457200" indent="-457200" algn="l">
              <a:spcAft>
                <a:spcPts val="0"/>
              </a:spcAft>
              <a:buAutoNum type="arabicPeriod"/>
            </a:pPr>
            <a:r>
              <a:rPr lang="en-US" sz="2200" dirty="0" smtClean="0">
                <a:solidFill>
                  <a:schemeClr val="tx1"/>
                </a:solidFill>
              </a:rPr>
              <a:t>Students will not be exposed to inappropriate websites.</a:t>
            </a:r>
          </a:p>
        </p:txBody>
      </p:sp>
    </p:spTree>
    <p:extLst>
      <p:ext uri="{BB962C8B-B14F-4D97-AF65-F5344CB8AC3E}">
        <p14:creationId xmlns:p14="http://schemas.microsoft.com/office/powerpoint/2010/main" val="9775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85800"/>
            <a:ext cx="6798734" cy="1303867"/>
          </a:xfrm>
          <a:solidFill>
            <a:schemeClr val="accent1">
              <a:lumMod val="60000"/>
              <a:lumOff val="40000"/>
            </a:schemeClr>
          </a:solidFill>
        </p:spPr>
        <p:txBody>
          <a:bodyPr>
            <a:normAutofit fontScale="90000"/>
          </a:bodyPr>
          <a:lstStyle/>
          <a:p>
            <a:pPr algn="l"/>
            <a:r>
              <a:rPr lang="en-US" b="1" dirty="0" smtClean="0"/>
              <a:t>Online Opportunities for </a:t>
            </a:r>
            <a:br>
              <a:rPr lang="en-US" b="1" dirty="0" smtClean="0"/>
            </a:br>
            <a:r>
              <a:rPr lang="en-US" b="1" dirty="0" smtClean="0"/>
              <a:t>Core Literacy Best Practices</a:t>
            </a:r>
            <a:endParaRPr lang="en-US" b="1" dirty="0"/>
          </a:p>
        </p:txBody>
      </p:sp>
      <p:sp>
        <p:nvSpPr>
          <p:cNvPr id="3" name="Content Placeholder 2"/>
          <p:cNvSpPr>
            <a:spLocks noGrp="1"/>
          </p:cNvSpPr>
          <p:nvPr>
            <p:ph idx="1"/>
          </p:nvPr>
        </p:nvSpPr>
        <p:spPr>
          <a:xfrm>
            <a:off x="914400" y="2490135"/>
            <a:ext cx="7391400" cy="3834465"/>
          </a:xfrm>
        </p:spPr>
        <p:txBody>
          <a:bodyPr>
            <a:normAutofit fontScale="70000" lnSpcReduction="20000"/>
          </a:bodyPr>
          <a:lstStyle/>
          <a:p>
            <a:r>
              <a:rPr lang="en-US" sz="2900" dirty="0" smtClean="0"/>
              <a:t>Varied levels of text for search topic</a:t>
            </a:r>
          </a:p>
          <a:p>
            <a:r>
              <a:rPr lang="en-US" sz="2900" dirty="0" smtClean="0"/>
              <a:t>Multimedia paired with text resources to support vocabulary, academic language, background knowledge and comprehension</a:t>
            </a:r>
          </a:p>
          <a:p>
            <a:r>
              <a:rPr lang="en-US" sz="2900" dirty="0" smtClean="0"/>
              <a:t>Download or copy text into Word for usability adjustments (digital or paper):</a:t>
            </a:r>
          </a:p>
          <a:p>
            <a:pPr lvl="1"/>
            <a:r>
              <a:rPr lang="en-US" sz="2900" dirty="0" smtClean="0"/>
              <a:t>Font size</a:t>
            </a:r>
          </a:p>
          <a:p>
            <a:pPr lvl="1"/>
            <a:r>
              <a:rPr lang="en-US" sz="2900" dirty="0" smtClean="0"/>
              <a:t>Chunking</a:t>
            </a:r>
          </a:p>
          <a:p>
            <a:pPr lvl="1"/>
            <a:r>
              <a:rPr lang="en-US" sz="2900" dirty="0" smtClean="0"/>
              <a:t>Embedded questions/prompts/think </a:t>
            </a:r>
            <a:r>
              <a:rPr lang="en-US" sz="2900" dirty="0" err="1" smtClean="0"/>
              <a:t>alouds</a:t>
            </a:r>
            <a:endParaRPr lang="en-US" sz="2900" dirty="0" smtClean="0"/>
          </a:p>
          <a:p>
            <a:pPr lvl="1"/>
            <a:r>
              <a:rPr lang="en-US" sz="2900" dirty="0" smtClean="0"/>
              <a:t>Images</a:t>
            </a:r>
          </a:p>
          <a:p>
            <a:pPr lvl="1"/>
            <a:r>
              <a:rPr lang="en-US" sz="2900" dirty="0" smtClean="0"/>
              <a:t>Highlight critical features or new vocabulary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768</TotalTime>
  <Words>1862</Words>
  <Application>Microsoft Office PowerPoint</Application>
  <PresentationFormat>On-screen Show (4:3)</PresentationFormat>
  <Paragraphs>221</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1_Organic</vt:lpstr>
      <vt:lpstr>MDK12 Online Resources</vt:lpstr>
      <vt:lpstr>History</vt:lpstr>
      <vt:lpstr>History</vt:lpstr>
      <vt:lpstr>Current Status</vt:lpstr>
      <vt:lpstr>Consortium Pricing</vt:lpstr>
      <vt:lpstr>Maryland Library Consortium (MLC) </vt:lpstr>
      <vt:lpstr>Maryland eContent Advisory Committee (MEAC)</vt:lpstr>
      <vt:lpstr>5 Things to Know About  ONLINE SUBSCRIPTIONS</vt:lpstr>
      <vt:lpstr>Online Opportunities for  Core Literacy Best Practices</vt:lpstr>
      <vt:lpstr>PowerPoint Presentation</vt:lpstr>
      <vt:lpstr>PowerPoint Presentation</vt:lpstr>
      <vt:lpstr>Knowledge Source</vt:lpstr>
      <vt:lpstr>Knowledge Source</vt:lpstr>
      <vt:lpstr>Knowledge Source</vt:lpstr>
      <vt:lpstr>Discoverer</vt:lpstr>
      <vt:lpstr>Choices for Leveled Informational text – SIRS Discoverer</vt:lpstr>
      <vt:lpstr>PowerPoint Presentation</vt:lpstr>
      <vt:lpstr>PowerPoint Presentation</vt:lpstr>
      <vt:lpstr>Reading Levels, Multimedia and Text Adjustments – CultureGrams™</vt:lpstr>
      <vt:lpstr>Clean Text to Copy into Word for Text Adjustments</vt:lpstr>
      <vt:lpstr>Images paired with text research to support vocabulary and comprehensions</vt:lpstr>
      <vt:lpstr>Building Student Ownership of  Literacy Options</vt:lpstr>
      <vt:lpstr>MDK12 Content Providers 2014-2015</vt:lpstr>
      <vt:lpstr>Next Steps</vt:lpstr>
      <vt:lpstr>Access at my school?</vt:lpstr>
      <vt:lpstr>Do You Think You Are Getting the Most Out of Your Online Subscriptions?</vt:lpstr>
      <vt:lpstr>How Could These Tools Change Your Instruction?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MDK12 Digital Library</dc:title>
  <dc:creator>Robbie Reasoner</dc:creator>
  <cp:lastModifiedBy>Robbie Reasoner</cp:lastModifiedBy>
  <cp:revision>36</cp:revision>
  <dcterms:created xsi:type="dcterms:W3CDTF">2011-09-18T18:27:23Z</dcterms:created>
  <dcterms:modified xsi:type="dcterms:W3CDTF">2014-10-06T17:54:15Z</dcterms:modified>
</cp:coreProperties>
</file>