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997075" y="1461141"/>
            <a:ext cx="6400799" cy="1470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4800" b="1"/>
            </a:lvl1pPr>
            <a:lvl2pPr>
              <a:spcBef>
                <a:spcPts val="0"/>
              </a:spcBef>
              <a:buSzPct val="100000"/>
              <a:defRPr sz="4800" b="1"/>
            </a:lvl2pPr>
            <a:lvl3pPr>
              <a:spcBef>
                <a:spcPts val="0"/>
              </a:spcBef>
              <a:buSzPct val="100000"/>
              <a:defRPr sz="4800" b="1"/>
            </a:lvl3pPr>
            <a:lvl4pPr>
              <a:spcBef>
                <a:spcPts val="0"/>
              </a:spcBef>
              <a:buSzPct val="100000"/>
              <a:defRPr sz="4800" b="1"/>
            </a:lvl4pPr>
            <a:lvl5pPr>
              <a:spcBef>
                <a:spcPts val="0"/>
              </a:spcBef>
              <a:buSzPct val="100000"/>
              <a:defRPr sz="4800" b="1"/>
            </a:lvl5pPr>
            <a:lvl6pPr>
              <a:spcBef>
                <a:spcPts val="0"/>
              </a:spcBef>
              <a:buSzPct val="100000"/>
              <a:defRPr sz="4800" b="1"/>
            </a:lvl6pPr>
            <a:lvl7pPr>
              <a:spcBef>
                <a:spcPts val="0"/>
              </a:spcBef>
              <a:buSzPct val="100000"/>
              <a:defRPr sz="4800" b="1"/>
            </a:lvl7pPr>
            <a:lvl8pPr>
              <a:spcBef>
                <a:spcPts val="0"/>
              </a:spcBef>
              <a:buSzPct val="100000"/>
              <a:defRPr sz="4800" b="1"/>
            </a:lvl8pPr>
            <a:lvl9pPr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997075" y="3002402"/>
            <a:ext cx="6400799" cy="1162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/>
          <p:nvPr/>
        </p:nvSpPr>
        <p:spPr>
          <a:xfrm>
            <a:off x="0" y="0"/>
            <a:ext cx="3135299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75" y="0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175" y="2555875"/>
            <a:ext cx="635000" cy="815975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400" y="0"/>
                </a:moveTo>
                <a:lnTo>
                  <a:pt x="0" y="0"/>
                </a:lnTo>
                <a:lnTo>
                  <a:pt x="0" y="514"/>
                </a:lnTo>
                <a:lnTo>
                  <a:pt x="2" y="514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3175" y="1743075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52400" y="1743075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52400" y="4302125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830" y="0"/>
                </a:moveTo>
                <a:lnTo>
                  <a:pt x="398" y="0"/>
                </a:ln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52400" y="3486150"/>
            <a:ext cx="1317625" cy="815975"/>
          </a:xfrm>
          <a:custGeom>
            <a:avLst/>
            <a:gdLst/>
            <a:ahLst/>
            <a:cxnLst/>
            <a:rect l="0" t="0" r="0" b="0"/>
            <a:pathLst>
              <a:path w="830" h="514" extrusionOk="0">
                <a:moveTo>
                  <a:pt x="432" y="0"/>
                </a:moveTo>
                <a:lnTo>
                  <a:pt x="0" y="0"/>
                </a:lnTo>
                <a:lnTo>
                  <a:pt x="398" y="514"/>
                </a:lnTo>
                <a:lnTo>
                  <a:pt x="830" y="514"/>
                </a:lnTo>
                <a:lnTo>
                  <a:pt x="432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984250" y="3486150"/>
            <a:ext cx="1322387" cy="815975"/>
          </a:xfrm>
          <a:custGeom>
            <a:avLst/>
            <a:gdLst/>
            <a:ahLst/>
            <a:cxnLst/>
            <a:rect l="0" t="0" r="0" b="0"/>
            <a:pathLst>
              <a:path w="833" h="514" extrusionOk="0">
                <a:moveTo>
                  <a:pt x="399" y="514"/>
                </a:moveTo>
                <a:lnTo>
                  <a:pt x="833" y="514"/>
                </a:lnTo>
                <a:lnTo>
                  <a:pt x="435" y="0"/>
                </a:lnTo>
                <a:lnTo>
                  <a:pt x="0" y="0"/>
                </a:lnTo>
                <a:lnTo>
                  <a:pt x="399" y="514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3175" y="3486150"/>
            <a:ext cx="635000" cy="815975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984250" y="6045200"/>
            <a:ext cx="1322387" cy="8128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399" y="0"/>
                </a:moveTo>
                <a:lnTo>
                  <a:pt x="0" y="512"/>
                </a:ln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984250" y="5232400"/>
            <a:ext cx="1322387" cy="8128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435" y="0"/>
                </a:moveTo>
                <a:lnTo>
                  <a:pt x="0" y="0"/>
                </a:lnTo>
                <a:lnTo>
                  <a:pt x="399" y="512"/>
                </a:lnTo>
                <a:lnTo>
                  <a:pt x="833" y="512"/>
                </a:lnTo>
                <a:lnTo>
                  <a:pt x="435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820863" y="52324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434" y="0"/>
                </a:moveTo>
                <a:lnTo>
                  <a:pt x="0" y="0"/>
                </a:lnTo>
                <a:lnTo>
                  <a:pt x="398" y="512"/>
                </a:lnTo>
                <a:lnTo>
                  <a:pt x="830" y="512"/>
                </a:lnTo>
                <a:lnTo>
                  <a:pt x="434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3175" y="812800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152400" y="2555875"/>
            <a:ext cx="1317625" cy="815975"/>
          </a:xfrm>
          <a:custGeom>
            <a:avLst/>
            <a:gdLst/>
            <a:ahLst/>
            <a:cxnLst/>
            <a:rect l="0" t="0" r="0" b="0"/>
            <a:pathLst>
              <a:path w="830" h="514" extrusionOk="0">
                <a:moveTo>
                  <a:pt x="0" y="514"/>
                </a:moveTo>
                <a:lnTo>
                  <a:pt x="432" y="514"/>
                </a:lnTo>
                <a:lnTo>
                  <a:pt x="830" y="0"/>
                </a:lnTo>
                <a:lnTo>
                  <a:pt x="398" y="0"/>
                </a:lnTo>
                <a:lnTo>
                  <a:pt x="0" y="514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984250" y="4302125"/>
            <a:ext cx="1322387" cy="8128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0" y="512"/>
                </a:move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lnTo>
                  <a:pt x="0" y="512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3175" y="4302125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1820863" y="60452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4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152400" y="60452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3175" y="6045200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3175" y="5232400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152400" y="52324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7415211" y="0"/>
            <a:ext cx="1555750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8397875" y="1746911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8397875" y="2560524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8397875" y="2689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397875" y="816300"/>
            <a:ext cx="746125" cy="809578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7415211" y="816300"/>
            <a:ext cx="1555750" cy="813611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/>
          <p:nvPr/>
        </p:nvSpPr>
        <p:spPr>
          <a:xfrm>
            <a:off x="7415211" y="0"/>
            <a:ext cx="1555750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8397875" y="1746911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8397875" y="2560524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7415211" y="816300"/>
            <a:ext cx="1555750" cy="813611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8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8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7415211" y="0"/>
            <a:ext cx="1555750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8397875" y="1746911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8397875" y="2560524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7415211" y="816300"/>
            <a:ext cx="1555750" cy="813611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/>
          <p:nvPr/>
        </p:nvSpPr>
        <p:spPr>
          <a:xfrm>
            <a:off x="3175" y="3486150"/>
            <a:ext cx="635000" cy="815975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3175" y="4302125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52400" y="60452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152400" y="52324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7415211" y="0"/>
            <a:ext cx="1555750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8397875" y="1746911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8397875" y="2560524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15211" y="816300"/>
            <a:ext cx="1555750" cy="813611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574800" y="4427537"/>
            <a:ext cx="5486399" cy="68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175" y="3486150"/>
            <a:ext cx="635000" cy="815975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3175" y="4302125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152400" y="60452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152400" y="52324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7415211" y="0"/>
            <a:ext cx="1555750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8397875" y="1746911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397875" y="2560524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7415211" y="816300"/>
            <a:ext cx="1555750" cy="813611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3200">
                <a:solidFill>
                  <a:schemeClr val="lt1"/>
                </a:solidFill>
              </a:defRPr>
            </a:lvl1pPr>
            <a:lvl2pPr>
              <a:spcBef>
                <a:spcPts val="560"/>
              </a:spcBef>
              <a:buClr>
                <a:schemeClr val="lt1"/>
              </a:buClr>
              <a:buSzPct val="100000"/>
              <a:defRPr sz="28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4pPr>
            <a:lvl5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5pPr>
            <a:lvl6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6pPr>
            <a:lvl7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7pPr>
            <a:lvl8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8pPr>
            <a:lvl9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3135299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3175" y="6045200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3175" y="5232400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8397875" y="2689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397875" y="816300"/>
            <a:ext cx="746125" cy="809578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1997075" y="1461141"/>
            <a:ext cx="6400799" cy="1470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Genrefiction: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 tale of two libraries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1997075" y="3002402"/>
            <a:ext cx="6400799" cy="1162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Why, the How, and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the Outcomes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Series images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Assist students in locating their favorites</a:t>
            </a:r>
          </a:p>
          <a:p>
            <a:pPr marL="457200" lvl="0" indent="-3810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Assists volunteers in shelving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503" y="2748453"/>
            <a:ext cx="4876999" cy="366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Signage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8300" y="4083721"/>
            <a:ext cx="3695699" cy="277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95475"/>
            <a:ext cx="5295900" cy="3975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Signage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450" y="1704700"/>
            <a:ext cx="6864788" cy="51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Signage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24025"/>
            <a:ext cx="4457700" cy="33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700" y="3425777"/>
            <a:ext cx="4686299" cy="3517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Results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Students love it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Increased fiction circulation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2400"/>
              <a:t>Twin Ridge: anecdotal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2400"/>
              <a:t>Yellow Springs data:</a:t>
            </a:r>
          </a:p>
          <a:p>
            <a:pPr marL="1371600" lvl="2" indent="-381000" rtl="0">
              <a:spcBef>
                <a:spcPts val="0"/>
              </a:spcBef>
              <a:buClr>
                <a:schemeClr val="lt1"/>
              </a:buClr>
              <a:buSzPct val="100000"/>
              <a:buFont typeface="Wingdings"/>
              <a:buChar char="§"/>
            </a:pPr>
            <a:r>
              <a:rPr lang="en" sz="2400"/>
              <a:t>(Before genrefication) 2009/2010: circulated 5,094</a:t>
            </a:r>
          </a:p>
          <a:p>
            <a:pPr marL="1371600" lvl="2" indent="-381000" rtl="0">
              <a:spcBef>
                <a:spcPts val="0"/>
              </a:spcBef>
              <a:buClr>
                <a:schemeClr val="lt1"/>
              </a:buClr>
              <a:buSzPct val="100000"/>
              <a:buFont typeface="Wingdings"/>
              <a:buChar char="§"/>
            </a:pPr>
            <a:r>
              <a:rPr lang="en" sz="2400"/>
              <a:t>(First year) 2010/2011: circulated 5,937</a:t>
            </a:r>
          </a:p>
          <a:p>
            <a:pPr marL="1371600" lvl="2" indent="-381000" rtl="0">
              <a:spcBef>
                <a:spcPts val="0"/>
              </a:spcBef>
              <a:buClr>
                <a:schemeClr val="lt1"/>
              </a:buClr>
              <a:buSzPct val="75000"/>
              <a:buFont typeface="Wingdings"/>
              <a:buChar char="§"/>
            </a:pPr>
            <a:r>
              <a:rPr lang="en"/>
              <a:t>Last year: circulated 6,360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Better browsing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Students are more independent in selecting books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Easier to find something similar after they read a book that they like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Challenges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Time consuming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Space 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Choosing the right genre for each book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Authors that write multiple genres</a:t>
            </a:r>
          </a:p>
          <a:p>
            <a:pPr marL="457200" lvl="0" indent="-3810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Newly ordered titles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Dewey is still with us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Our nonfiction sections are still organized by Dewey Decimal; we still teach our students that system of organization.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Good teaching in the library means that students gain the skills to find information. We are still teaching them to use the OPAC, write down a call number, and use signage to find the book. This process is the same with Dewey, Library of Congress, and Genrefication.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At one time, fiction was in the Dewey 800’s. It was separated out because it made sense. In today’s world, for our students, genrefication makes sense!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Blogs and Articles on the Subject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Ditching Dewey: Hot Topic in Hartford | AASL 2013</a:t>
            </a:r>
            <a:br>
              <a:rPr lang="en" sz="2400"/>
            </a:br>
            <a:r>
              <a:rPr lang="en" sz="2400"/>
              <a:t>http://www.slj.com/2013/11/collection-development/ditching-dewey-hot-topic-in-hartford-aasl-2013/#_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Mr. ReaderPants: http://www.readerpants.net/2011/09/genre-fication-project.html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Mighty Little Librarian: http://www.mightylittlelibrarian.com/?p=582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YA Books and More: http://naomibates.blogspot.com/2013/10/why-genrefy-hows-and-whys-i-decided-to.html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132200" y="285748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6000"/>
              <a:t>Questions???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About Us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Heather Hyatt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Yellow Springs Elementary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Frederick County Public Schools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heather.hyatt@fcps.org</a:t>
            </a:r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 rtl="0">
              <a:spcBef>
                <a:spcPts val="0"/>
              </a:spcBef>
              <a:buNone/>
            </a:pPr>
            <a:r>
              <a:rPr lang="en" sz="3000"/>
              <a:t>Julia Younkins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Twin Ridge Elementary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Frederick County Public Schools</a:t>
            </a:r>
          </a:p>
          <a:p>
            <a:pPr>
              <a:spcBef>
                <a:spcPts val="0"/>
              </a:spcBef>
              <a:buNone/>
            </a:pPr>
            <a:r>
              <a:rPr lang="en" sz="3000"/>
              <a:t>julia.younkins@fcps.org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Genrefication?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Everyday questions like: “Where are the scary books?”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Many students not selecting fiction books because of the time it took to find certain ones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Small fiction circulation after AR was gone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No assistant to help students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Most students are looking for a type of book/topic, rather than a specific author</a:t>
            </a:r>
          </a:p>
          <a:p>
            <a:pPr marL="457200" lvl="0" indent="-3810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Bookstores and many public libraries are arranged this way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Heather tackled it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704700"/>
            <a:ext cx="8229600" cy="515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★"/>
            </a:pPr>
            <a:r>
              <a:rPr lang="en" sz="2400"/>
              <a:t>Selected what genres I wanted in the library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lang="en" sz="2400"/>
              <a:t>Historical Fiction (HIS)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lang="en" sz="2400"/>
              <a:t>Mystery (MYS)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lang="en" sz="2400"/>
              <a:t>Adventure (ADV)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lang="en" sz="2400"/>
              <a:t>Science Fiction (SCI)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lang="en" sz="2400"/>
              <a:t>Fantasy (FAN)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lang="en" sz="2400"/>
              <a:t>Realistic Fiction (REAL)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lang="en" sz="2400"/>
              <a:t>Sports Fiction (SPO)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lang="en" sz="2400"/>
              <a:t>Classic Fiction(CLA)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lang="en" sz="2400"/>
              <a:t>Funny Fiction (FUNNY)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★"/>
            </a:pPr>
            <a:r>
              <a:rPr lang="en" sz="2400"/>
              <a:t>Weeded books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...continued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704700"/>
            <a:ext cx="8229600" cy="444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★"/>
            </a:pPr>
            <a:r>
              <a:rPr lang="en" sz="2400"/>
              <a:t>Separated books into genres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lang="en" sz="2400"/>
              <a:t>I cleared out a bookcase and started to tackle one genre at a time.  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lang="en" sz="2400"/>
              <a:t>I selected books by obvious, using Amazon/Titlewave, thought about what kind of genre reader would read the book. 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★"/>
            </a:pPr>
            <a:r>
              <a:rPr lang="en" sz="2400"/>
              <a:t>Tagged book spines (Thanks to parent volunteers)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★"/>
            </a:pPr>
            <a:r>
              <a:rPr lang="en" sz="2400"/>
              <a:t>Changed books in OPAC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lang="en" sz="2400"/>
              <a:t>I added the genre into the prefix on the computer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★"/>
            </a:pPr>
            <a:r>
              <a:rPr lang="en" sz="2400"/>
              <a:t>Labeled shelves and added genre definitions 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★"/>
            </a:pPr>
            <a:r>
              <a:rPr lang="en" sz="2400"/>
              <a:t>Lesson to show students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Bookcases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250" y="1556411"/>
            <a:ext cx="3852527" cy="513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1250" y="1556425"/>
            <a:ext cx="3852527" cy="5136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Julia tackled it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704700"/>
            <a:ext cx="8215199" cy="4781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★"/>
            </a:pPr>
            <a:r>
              <a:rPr lang="en" sz="2400"/>
              <a:t>Significant weeding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★"/>
            </a:pPr>
            <a:r>
              <a:rPr lang="en" sz="2400"/>
              <a:t>Talked to Heather!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★"/>
            </a:pPr>
            <a:r>
              <a:rPr lang="en" sz="2400"/>
              <a:t>Determined genres:</a:t>
            </a:r>
          </a:p>
          <a:p>
            <a:pPr marL="9144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Humor</a:t>
            </a:r>
          </a:p>
          <a:p>
            <a:pPr marL="9144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Fantasy</a:t>
            </a:r>
          </a:p>
          <a:p>
            <a:pPr marL="9144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Mystery</a:t>
            </a:r>
          </a:p>
          <a:p>
            <a:pPr marL="9144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Adventure</a:t>
            </a:r>
          </a:p>
          <a:p>
            <a:pPr marL="9144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Historical Fiction</a:t>
            </a:r>
          </a:p>
          <a:p>
            <a:pPr marL="9144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Scary</a:t>
            </a:r>
          </a:p>
          <a:p>
            <a:pPr marL="9144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Science Fiction</a:t>
            </a:r>
          </a:p>
          <a:p>
            <a:pPr marL="9144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Realistic Fiction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500100" y="-12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...continued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500100" y="1131899"/>
            <a:ext cx="8143800" cy="572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★"/>
            </a:pPr>
            <a:r>
              <a:rPr lang="en" sz="2400"/>
              <a:t>Determined genre for each book and stickered (mostly delegated to a trusted volunteer)</a:t>
            </a:r>
          </a:p>
          <a:p>
            <a:pPr marL="9144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Only chose one genre, even if book fit multiple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★"/>
            </a:pPr>
            <a:r>
              <a:rPr lang="en" sz="2400"/>
              <a:t>Physically sorted books- everything off the shelves, books on carts/tables by genre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★"/>
            </a:pPr>
            <a:r>
              <a:rPr lang="en" sz="2400"/>
              <a:t>Determined space needed for each genre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★"/>
            </a:pPr>
            <a:r>
              <a:rPr lang="en" sz="2400"/>
              <a:t>Changed call letters in TLC- added a prefix for the genre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★"/>
            </a:pPr>
            <a:r>
              <a:rPr lang="en" sz="2400"/>
              <a:t>Physically put books on shelves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★"/>
            </a:pPr>
            <a:r>
              <a:rPr lang="en" sz="2400"/>
              <a:t>Added signage, informed students &amp; staff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Example: Humor labels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526150"/>
            <a:ext cx="3681275" cy="276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5525" y="2526137"/>
            <a:ext cx="3681275" cy="276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On-screen Show (4:3)</PresentationFormat>
  <Paragraphs>109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steps</vt:lpstr>
      <vt:lpstr>Genrefiction: A tale of two libraries</vt:lpstr>
      <vt:lpstr>About Us</vt:lpstr>
      <vt:lpstr>Why Genrefication?</vt:lpstr>
      <vt:lpstr>How Heather tackled it</vt:lpstr>
      <vt:lpstr>...continued</vt:lpstr>
      <vt:lpstr>Bookcases</vt:lpstr>
      <vt:lpstr>How Julia tackled it</vt:lpstr>
      <vt:lpstr>...continued</vt:lpstr>
      <vt:lpstr>Example: Humor labels</vt:lpstr>
      <vt:lpstr>Series images</vt:lpstr>
      <vt:lpstr>Signage</vt:lpstr>
      <vt:lpstr>Signage</vt:lpstr>
      <vt:lpstr>Signage</vt:lpstr>
      <vt:lpstr>The Results</vt:lpstr>
      <vt:lpstr>Challenges</vt:lpstr>
      <vt:lpstr>Dewey is still with us</vt:lpstr>
      <vt:lpstr>Blogs and Articles on the Subject</vt:lpstr>
      <vt:lpstr>Questions???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Genrefiction: A tale of two libraries</dc:title>
  <dc:creator>Admin</dc:creator>
  <cp:lastModifiedBy>Admin</cp:lastModifiedBy>
  <cp:revision>1</cp:revision>
  <dcterms:modified xsi:type="dcterms:W3CDTF">2014-10-12T22:07:42Z</dcterms:modified>
</cp:coreProperties>
</file>